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_rels/notesSlide19.xml.rels" ContentType="application/vnd.openxmlformats-package.relationships+xml"/>
  <Override PartName="/ppt/notesSlides/_rels/notesSlide13.xml.rels" ContentType="application/vnd.openxmlformats-package.relationships+xml"/>
  <Override PartName="/ppt/notesSlides/_rels/notesSlide25.xml.rels" ContentType="application/vnd.openxmlformats-package.relationships+xml"/>
  <Override PartName="/ppt/notesSlides/_rels/notesSlide1.xml.rels" ContentType="application/vnd.openxmlformats-package.relationships+xml"/>
  <Override PartName="/ppt/notesSlides/notesSlide1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19.xml" ContentType="application/vnd.openxmlformats-officedocument.presentationml.notesSlide+xml"/>
  <Override PartName="/ppt/_rels/presentation.xml.rels" ContentType="application/vnd.openxmlformats-package.relationships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_rels/slideLayout2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20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2.xml" ContentType="application/vnd.openxmlformats-officedocument.presentationml.slideLayout+xml"/>
  <Override PartName="/ppt/media/image26.png" ContentType="image/png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20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4.png" ContentType="image/png"/>
  <Override PartName="/ppt/media/image24.png" ContentType="image/png"/>
  <Override PartName="/ppt/media/image1.png" ContentType="image/png"/>
  <Override PartName="/ppt/media/image31.png" ContentType="image/png"/>
  <Override PartName="/ppt/media/image15.png" ContentType="image/png"/>
  <Override PartName="/ppt/media/image3.jpeg" ContentType="image/jpeg"/>
  <Override PartName="/ppt/media/image30.png" ContentType="image/png"/>
  <Override PartName="/ppt/media/image25.png" ContentType="image/png"/>
  <Override PartName="/ppt/media/image2.png" ContentType="image/png"/>
  <Override PartName="/ppt/media/image32.png" ContentType="image/png"/>
  <Override PartName="/ppt/media/image27.png" ContentType="image/png"/>
  <Override PartName="/ppt/media/image4.png" ContentType="image/png"/>
  <Override PartName="/ppt/media/image34.png" ContentType="image/png"/>
  <Override PartName="/ppt/media/image28.png" ContentType="image/png"/>
  <Override PartName="/ppt/media/image5.png" ContentType="image/png"/>
  <Override PartName="/ppt/media/image35.png" ContentType="image/png"/>
  <Override PartName="/ppt/media/image43.png" ContentType="image/png"/>
  <Override PartName="/ppt/media/image44.png" ContentType="image/png"/>
  <Override PartName="/ppt/media/image33.png" ContentType="image/png"/>
  <Override PartName="/ppt/media/image45.png" ContentType="image/png"/>
  <Override PartName="/ppt/media/image46.png" ContentType="image/png"/>
  <Override PartName="/ppt/media/image50.png" ContentType="image/png"/>
  <Override PartName="/ppt/media/image13.png" ContentType="image/png"/>
  <Override PartName="/ppt/media/image11.png" ContentType="image/png"/>
  <Override PartName="/ppt/media/image48.png" ContentType="image/png"/>
  <Override PartName="/ppt/media/image51.png" ContentType="image/png"/>
  <Override PartName="/ppt/media/image40.png" ContentType="image/png"/>
  <Override PartName="/ppt/media/image8.png" ContentType="image/png"/>
  <Override PartName="/ppt/media/image38.png" ContentType="image/png"/>
  <Override PartName="/ppt/media/image52.png" ContentType="image/png"/>
  <Override PartName="/ppt/media/image41.png" ContentType="image/png"/>
  <Override PartName="/ppt/media/image53.png" ContentType="image/png"/>
  <Override PartName="/ppt/media/image42.png" ContentType="image/png"/>
  <Override PartName="/ppt/media/image54.png" ContentType="image/png"/>
  <Override PartName="/ppt/media/image39.png" ContentType="image/png"/>
  <Override PartName="/ppt/media/image9.png" ContentType="image/png"/>
  <Override PartName="/ppt/media/image49.png" ContentType="image/png"/>
  <Override PartName="/ppt/media/image12.png" ContentType="image/png"/>
  <Override PartName="/ppt/media/image10.png" ContentType="image/png"/>
  <Override PartName="/ppt/media/image47.png" ContentType="image/png"/>
  <Override PartName="/ppt/media/image37.png" ContentType="image/png"/>
  <Override PartName="/ppt/media/image7.png" ContentType="image/png"/>
  <Override PartName="/ppt/media/image36.png" ContentType="image/png"/>
  <Override PartName="/ppt/media/image6.png" ContentType="image/png"/>
  <Override PartName="/ppt/media/image29.png" ContentType="image/png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_rels/slide24.xml.rels" ContentType="application/vnd.openxmlformats-package.relationships+xml"/>
  <Override PartName="/ppt/slides/_rels/slide15.xml.rels" ContentType="application/vnd.openxmlformats-package.relationships+xml"/>
  <Override PartName="/ppt/slides/_rels/slide31.xml.rels" ContentType="application/vnd.openxmlformats-package.relationships+xml"/>
  <Override PartName="/ppt/slides/_rels/slide4.xml.rels" ContentType="application/vnd.openxmlformats-package.relationships+xml"/>
  <Override PartName="/ppt/slides/_rels/slide8.xml.rels" ContentType="application/vnd.openxmlformats-package.relationships+xml"/>
  <Override PartName="/ppt/slides/_rels/slide27.xml.rels" ContentType="application/vnd.openxmlformats-package.relationships+xml"/>
  <Override PartName="/ppt/slides/_rels/slide2.xml.rels" ContentType="application/vnd.openxmlformats-package.relationships+xml"/>
  <Override PartName="/ppt/slides/_rels/slide21.xml.rels" ContentType="application/vnd.openxmlformats-package.relationships+xml"/>
  <Override PartName="/ppt/slides/_rels/slide5.xml.rels" ContentType="application/vnd.openxmlformats-package.relationships+xml"/>
  <Override PartName="/ppt/slides/_rels/slide33.xml.rels" ContentType="application/vnd.openxmlformats-package.relationships+xml"/>
  <Override PartName="/ppt/slides/_rels/slide34.xml.rels" ContentType="application/vnd.openxmlformats-package.relationships+xml"/>
  <Override PartName="/ppt/slides/_rels/slide6.xml.rels" ContentType="application/vnd.openxmlformats-package.relationships+xml"/>
  <Override PartName="/ppt/slides/_rels/slide16.xml.rels" ContentType="application/vnd.openxmlformats-package.relationships+xml"/>
  <Override PartName="/ppt/slides/_rels/slide32.xml.rels" ContentType="application/vnd.openxmlformats-package.relationships+xml"/>
  <Override PartName="/ppt/slides/_rels/slide10.xml.rels" ContentType="application/vnd.openxmlformats-package.relationships+xml"/>
  <Override PartName="/ppt/slides/_rels/slide25.xml.rels" ContentType="application/vnd.openxmlformats-package.relationships+xml"/>
  <Override PartName="/ppt/slides/_rels/slide20.xml.rels" ContentType="application/vnd.openxmlformats-package.relationships+xml"/>
  <Override PartName="/ppt/slides/_rels/slide1.xml.rels" ContentType="application/vnd.openxmlformats-package.relationships+xml"/>
  <Override PartName="/ppt/slides/_rels/slide7.xml.rels" ContentType="application/vnd.openxmlformats-package.relationships+xml"/>
  <Override PartName="/ppt/slides/_rels/slide26.xml.rels" ContentType="application/vnd.openxmlformats-package.relationships+xml"/>
  <Override PartName="/ppt/slides/_rels/slide11.xml.rels" ContentType="application/vnd.openxmlformats-package.relationships+xml"/>
  <Override PartName="/ppt/slides/_rels/slide17.xml.rels" ContentType="application/vnd.openxmlformats-package.relationships+xml"/>
  <Override PartName="/ppt/slides/_rels/slide12.xml.rels" ContentType="application/vnd.openxmlformats-package.relationships+xml"/>
  <Override PartName="/ppt/slides/_rels/slide18.xml.rels" ContentType="application/vnd.openxmlformats-package.relationships+xml"/>
  <Override PartName="/ppt/slides/_rels/slide13.xml.rels" ContentType="application/vnd.openxmlformats-package.relationships+xml"/>
  <Override PartName="/ppt/slides/_rels/slide19.xml.rels" ContentType="application/vnd.openxmlformats-package.relationships+xml"/>
  <Override PartName="/ppt/slides/_rels/slide9.xml.rels" ContentType="application/vnd.openxmlformats-package.relationships+xml"/>
  <Override PartName="/ppt/slides/_rels/slide3.xml.rels" ContentType="application/vnd.openxmlformats-package.relationships+xml"/>
  <Override PartName="/ppt/slides/_rels/slide28.xml.rels" ContentType="application/vnd.openxmlformats-package.relationships+xml"/>
  <Override PartName="/ppt/slides/_rels/slide22.xml.rels" ContentType="application/vnd.openxmlformats-package.relationships+xml"/>
  <Override PartName="/ppt/slides/_rels/slide23.xml.rels" ContentType="application/vnd.openxmlformats-package.relationships+xml"/>
  <Override PartName="/ppt/slides/_rels/slide14.xml.rels" ContentType="application/vnd.openxmlformats-package.relationships+xml"/>
  <Override PartName="/ppt/slides/_rels/slide29.xml.rels" ContentType="application/vnd.openxmlformats-package.relationships+xml"/>
  <Override PartName="/ppt/slides/_rels/slide30.xml.rels" ContentType="application/vnd.openxmlformats-package.relationships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6.xml" ContentType="application/vnd.openxmlformats-officedocument.presentationml.slide+xml"/>
  <Override PartName="/ppt/slides/slide32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</p:sldIdLst>
  <p:sldSz cx="12192000" cy="68580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37" Type="http://schemas.openxmlformats.org/officeDocument/2006/relationships/slide" Target="slides/slide33.xml"/><Relationship Id="rId38" Type="http://schemas.openxmlformats.org/officeDocument/2006/relationships/slide" Target="slides/slide34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3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zh-CN" sz="4400" spc="-1" strike="noStrike">
                <a:latin typeface="Arial"/>
              </a:rPr>
              <a:t>点击鼠标移动幻灯片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zh-CN" sz="2000" spc="-1" strike="noStrike">
                <a:latin typeface="Arial"/>
              </a:rPr>
              <a:t>点击编辑备注格式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US" sz="1400" spc="-1" strike="noStrike">
                <a:latin typeface="Times New Roman"/>
              </a:rPr>
              <a:t>&lt;页眉&gt;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79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r>
              <a:rPr b="0" lang="en-US" sz="1400" spc="-1" strike="noStrike">
                <a:latin typeface="Times New Roman"/>
              </a:rPr>
              <a:t>&lt;日期/时间&gt;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80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r>
              <a:rPr b="0" lang="en-US" sz="1400" spc="-1" strike="noStrike">
                <a:latin typeface="Times New Roman"/>
              </a:rPr>
              <a:t>&lt;页脚&gt;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81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 algn="r"/>
            <a:fld id="{AB464599-E9CF-45A5-8DEF-5FB222674E3C}" type="slidenum">
              <a:rPr b="0" lang="en-US" sz="1400" spc="-1" strike="noStrike">
                <a:latin typeface="Times New Roman"/>
              </a:rPr>
              <a:t>&lt;编号&gt;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19.xml.rels><?xml version="1.0" encoding="UTF-8"?>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
</Relationships>
</file>

<file path=ppt/notesSlides/_rels/notesSlide25.xml.rels><?xml version="1.0" encoding="UTF-8"?>
<Relationships xmlns="http://schemas.openxmlformats.org/package/2006/relationships"><Relationship Id="rId1" Type="http://schemas.openxmlformats.org/officeDocument/2006/relationships/slide" Target="../slides/slide25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960" cy="3084840"/>
          </a:xfrm>
          <a:prstGeom prst="rect">
            <a:avLst/>
          </a:prstGeom>
        </p:spPr>
      </p:sp>
      <p:sp>
        <p:nvSpPr>
          <p:cNvPr id="20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216000" indent="-214920">
              <a:lnSpc>
                <a:spcPct val="100000"/>
              </a:lnSpc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2021.3.19</a:t>
            </a:r>
            <a:r>
              <a:rPr b="0" lang="zh-CN" sz="2000" spc="-1" strike="noStrike">
                <a:latin typeface="Arial"/>
              </a:rPr>
              <a:t>晚</a:t>
            </a: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</p:spPr>
      </p:sp>
      <p:sp>
        <p:nvSpPr>
          <p:cNvPr id="20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216000" indent="-214920">
              <a:lnSpc>
                <a:spcPct val="100000"/>
              </a:lnSpc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2021.3.19</a:t>
            </a:r>
            <a:r>
              <a:rPr b="0" lang="zh-CN" sz="2000" spc="-1" strike="noStrike">
                <a:latin typeface="Arial"/>
              </a:rPr>
              <a:t>晚</a:t>
            </a: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1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</p:spPr>
      </p:sp>
      <p:sp>
        <p:nvSpPr>
          <p:cNvPr id="20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216000" indent="-214920">
              <a:lnSpc>
                <a:spcPct val="100000"/>
              </a:lnSpc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2021.3.19</a:t>
            </a:r>
            <a:r>
              <a:rPr b="0" lang="zh-CN" sz="2000" spc="-1" strike="noStrike">
                <a:latin typeface="Arial"/>
              </a:rPr>
              <a:t>晚</a:t>
            </a: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2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</p:spPr>
      </p:sp>
      <p:sp>
        <p:nvSpPr>
          <p:cNvPr id="21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216000" indent="-214920">
              <a:lnSpc>
                <a:spcPct val="100000"/>
              </a:lnSpc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2021.3.19</a:t>
            </a:r>
            <a:r>
              <a:rPr b="0" lang="zh-CN" sz="2000" spc="-1" strike="noStrike">
                <a:latin typeface="Arial"/>
              </a:rPr>
              <a:t>晚</a:t>
            </a:r>
            <a:endParaRPr b="0" lang="en-US" sz="20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zh-CN" sz="4400" spc="-1" strike="noStrike">
                <a:latin typeface="Arial"/>
              </a:rPr>
              <a:t>点击鼠标编辑标题文字格式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CN" sz="3200" spc="-1" strike="noStrike">
                <a:latin typeface="Arial"/>
              </a:rPr>
              <a:t>点击鼠标编辑大纲文字格式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zh-CN" sz="2800" spc="-1" strike="noStrike">
                <a:latin typeface="Arial"/>
              </a:rPr>
              <a:t>第二个大纲级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CN" sz="2400" spc="-1" strike="noStrike">
                <a:latin typeface="Arial"/>
              </a:rPr>
              <a:t>第三大纲级别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zh-CN" sz="2000" spc="-1" strike="noStrike">
                <a:latin typeface="Arial"/>
              </a:rPr>
              <a:t>第四大纲级别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CN" sz="2000" spc="-1" strike="noStrike">
                <a:latin typeface="Arial"/>
              </a:rPr>
              <a:t>第五大纲级别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CN" sz="2000" spc="-1" strike="noStrike">
                <a:latin typeface="Arial"/>
              </a:rPr>
              <a:t>第六大纲级别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CN" sz="2000" spc="-1" strike="noStrike">
                <a:latin typeface="Arial"/>
              </a:rPr>
              <a:t>第七大纲级别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zh-CN" sz="4400" spc="-1" strike="noStrike">
                <a:latin typeface="Arial"/>
              </a:rPr>
              <a:t>点击鼠标编辑标题文字格式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CN" sz="3200" spc="-1" strike="noStrike">
                <a:latin typeface="Arial"/>
              </a:rPr>
              <a:t>点击鼠标编辑大纲文字格式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zh-CN" sz="2800" spc="-1" strike="noStrike">
                <a:latin typeface="Arial"/>
              </a:rPr>
              <a:t>第二个大纲级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CN" sz="2400" spc="-1" strike="noStrike">
                <a:latin typeface="Arial"/>
              </a:rPr>
              <a:t>第三大纲级别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zh-CN" sz="2000" spc="-1" strike="noStrike">
                <a:latin typeface="Arial"/>
              </a:rPr>
              <a:t>第四大纲级别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CN" sz="2000" spc="-1" strike="noStrike">
                <a:latin typeface="Arial"/>
              </a:rPr>
              <a:t>第五大纲级别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CN" sz="2000" spc="-1" strike="noStrike">
                <a:latin typeface="Arial"/>
              </a:rPr>
              <a:t>第六大纲级别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CN" sz="2000" spc="-1" strike="noStrike">
                <a:latin typeface="Arial"/>
              </a:rPr>
              <a:t>第七大纲级别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image" Target="../media/image20.png"/><Relationship Id="rId3" Type="http://schemas.openxmlformats.org/officeDocument/2006/relationships/image" Target="../media/image21.png"/><Relationship Id="rId4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image" Target="../media/image24.png"/><Relationship Id="rId3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image" Target="../media/image28.png"/><Relationship Id="rId3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1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image" Target="../media/image32.png"/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slideLayout" Target="../slideLayouts/slideLayout1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image" Target="../media/image36.png"/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slideLayout" Target="../slideLayouts/slideLayout1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image" Target="../media/image40.png"/><Relationship Id="rId3" Type="http://schemas.openxmlformats.org/officeDocument/2006/relationships/image" Target="../media/image41.png"/><Relationship Id="rId4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image" Target="../media/image43.png"/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5" Type="http://schemas.openxmlformats.org/officeDocument/2006/relationships/slideLayout" Target="../slideLayouts/slideLayout13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image" Target="../media/image47.png"/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5" Type="http://schemas.openxmlformats.org/officeDocument/2006/relationships/image" Target="../media/image50.png"/><Relationship Id="rId6" Type="http://schemas.openxmlformats.org/officeDocument/2006/relationships/slideLayout" Target="../slideLayouts/slideLayout13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51.png"/><Relationship Id="rId2" Type="http://schemas.openxmlformats.org/officeDocument/2006/relationships/slideLayout" Target="../slideLayouts/slideLayout13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52.png"/><Relationship Id="rId2" Type="http://schemas.openxmlformats.org/officeDocument/2006/relationships/slideLayout" Target="../slideLayouts/slideLayout1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53.png"/><Relationship Id="rId2" Type="http://schemas.openxmlformats.org/officeDocument/2006/relationships/image" Target="../media/image54.png"/><Relationship Id="rId3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Relationship Id="rId3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CustomShape 1"/>
          <p:cNvSpPr/>
          <p:nvPr/>
        </p:nvSpPr>
        <p:spPr>
          <a:xfrm>
            <a:off x="1523880" y="1122480"/>
            <a:ext cx="9142560" cy="238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ctr">
              <a:lnSpc>
                <a:spcPct val="90000"/>
              </a:lnSpc>
            </a:pPr>
            <a:r>
              <a:rPr b="1" lang="zh-CN" sz="6000" spc="-1" strike="noStrike">
                <a:solidFill>
                  <a:srgbClr val="000000"/>
                </a:solidFill>
                <a:latin typeface="Arial"/>
                <a:ea typeface="宋体"/>
              </a:rPr>
              <a:t>端到端语音识别</a:t>
            </a:r>
            <a:br/>
            <a:endParaRPr b="0" lang="en-US" sz="6000" spc="-1" strike="noStrike">
              <a:latin typeface="Arial"/>
            </a:endParaRPr>
          </a:p>
        </p:txBody>
      </p:sp>
      <p:sp>
        <p:nvSpPr>
          <p:cNvPr id="83" name="CustomShape 2"/>
          <p:cNvSpPr/>
          <p:nvPr/>
        </p:nvSpPr>
        <p:spPr>
          <a:xfrm>
            <a:off x="1374840" y="4752720"/>
            <a:ext cx="9142560" cy="165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zh-CN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林镇涛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CustomShape 1"/>
          <p:cNvSpPr/>
          <p:nvPr/>
        </p:nvSpPr>
        <p:spPr>
          <a:xfrm>
            <a:off x="838080" y="365040"/>
            <a:ext cx="10514160" cy="132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  <a:ea typeface="DejaVu Sans"/>
              </a:rPr>
              <a:t>5. </a:t>
            </a:r>
            <a:r>
              <a:rPr b="0" lang="zh-CN" sz="4400" spc="-1" strike="noStrike">
                <a:solidFill>
                  <a:srgbClr val="000000"/>
                </a:solidFill>
                <a:latin typeface="Calibri"/>
                <a:ea typeface="DejaVu Sans"/>
              </a:rPr>
              <a:t>传统</a:t>
            </a:r>
            <a:r>
              <a:rPr b="0" lang="en-US" sz="4400" spc="-1" strike="noStrike">
                <a:solidFill>
                  <a:srgbClr val="000000"/>
                </a:solidFill>
                <a:latin typeface="Calibri"/>
                <a:ea typeface="DejaVu Sans"/>
              </a:rPr>
              <a:t>ASR  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11" name="CustomShape 2"/>
          <p:cNvSpPr/>
          <p:nvPr/>
        </p:nvSpPr>
        <p:spPr>
          <a:xfrm>
            <a:off x="838080" y="1825560"/>
            <a:ext cx="10514160" cy="434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12" name="图片 3" descr="流程图"/>
          <p:cNvPicPr/>
          <p:nvPr/>
        </p:nvPicPr>
        <p:blipFill>
          <a:blip r:embed="rId1"/>
          <a:stretch/>
        </p:blipFill>
        <p:spPr>
          <a:xfrm>
            <a:off x="596880" y="1566720"/>
            <a:ext cx="8930520" cy="50828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CustomShape 1"/>
          <p:cNvSpPr/>
          <p:nvPr/>
        </p:nvSpPr>
        <p:spPr>
          <a:xfrm>
            <a:off x="838080" y="365040"/>
            <a:ext cx="10514160" cy="132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  <a:ea typeface="DejaVu Sans"/>
              </a:rPr>
              <a:t>5. </a:t>
            </a:r>
            <a:r>
              <a:rPr b="0" lang="zh-CN" sz="4400" spc="-1" strike="noStrike">
                <a:solidFill>
                  <a:srgbClr val="000000"/>
                </a:solidFill>
                <a:latin typeface="Calibri"/>
                <a:ea typeface="DejaVu Sans"/>
              </a:rPr>
              <a:t>传统</a:t>
            </a:r>
            <a:r>
              <a:rPr b="0" lang="en-US" sz="4400" spc="-1" strike="noStrike">
                <a:solidFill>
                  <a:srgbClr val="000000"/>
                </a:solidFill>
                <a:latin typeface="Calibri"/>
                <a:ea typeface="DejaVu Sans"/>
              </a:rPr>
              <a:t>ASR  </a:t>
            </a:r>
            <a:r>
              <a:rPr b="1" lang="en-US" sz="4400" spc="-1" strike="noStrike">
                <a:solidFill>
                  <a:srgbClr val="000000"/>
                </a:solidFill>
                <a:latin typeface="Calibri"/>
                <a:ea typeface="DejaVu Sans"/>
              </a:rPr>
              <a:t>HMM-GMM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14" name="CustomShape 2"/>
          <p:cNvSpPr/>
          <p:nvPr/>
        </p:nvSpPr>
        <p:spPr>
          <a:xfrm>
            <a:off x="838080" y="1825560"/>
            <a:ext cx="10514160" cy="434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15" name="图片 3" descr="HMM_GMM_model2"/>
          <p:cNvPicPr/>
          <p:nvPr/>
        </p:nvPicPr>
        <p:blipFill>
          <a:blip r:embed="rId1"/>
          <a:stretch/>
        </p:blipFill>
        <p:spPr>
          <a:xfrm>
            <a:off x="168120" y="1493640"/>
            <a:ext cx="11854080" cy="47732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CustomShape 1"/>
          <p:cNvSpPr/>
          <p:nvPr/>
        </p:nvSpPr>
        <p:spPr>
          <a:xfrm>
            <a:off x="838080" y="365040"/>
            <a:ext cx="10514160" cy="132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  <a:ea typeface="DejaVu Sans"/>
              </a:rPr>
              <a:t>5. </a:t>
            </a:r>
            <a:r>
              <a:rPr b="0" lang="zh-CN" sz="4400" spc="-1" strike="noStrike">
                <a:solidFill>
                  <a:srgbClr val="000000"/>
                </a:solidFill>
                <a:latin typeface="Calibri"/>
                <a:ea typeface="DejaVu Sans"/>
              </a:rPr>
              <a:t>传统</a:t>
            </a:r>
            <a:r>
              <a:rPr b="0" lang="en-US" sz="4400" spc="-1" strike="noStrike">
                <a:solidFill>
                  <a:srgbClr val="000000"/>
                </a:solidFill>
                <a:latin typeface="Calibri"/>
                <a:ea typeface="DejaVu Sans"/>
              </a:rPr>
              <a:t>ASR  </a:t>
            </a:r>
            <a:r>
              <a:rPr b="1" lang="en-US" sz="4400" spc="-1" strike="noStrike">
                <a:solidFill>
                  <a:srgbClr val="000000"/>
                </a:solidFill>
                <a:latin typeface="Calibri"/>
                <a:ea typeface="DejaVu Sans"/>
              </a:rPr>
              <a:t>HMM-DNN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17" name="CustomShape 2"/>
          <p:cNvSpPr/>
          <p:nvPr/>
        </p:nvSpPr>
        <p:spPr>
          <a:xfrm>
            <a:off x="838080" y="1825560"/>
            <a:ext cx="10514160" cy="434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18" name="图片 3" descr="HMM-DNN_model"/>
          <p:cNvPicPr/>
          <p:nvPr/>
        </p:nvPicPr>
        <p:blipFill>
          <a:blip r:embed="rId1"/>
          <a:stretch/>
        </p:blipFill>
        <p:spPr>
          <a:xfrm>
            <a:off x="6354360" y="2410920"/>
            <a:ext cx="5385960" cy="3517560"/>
          </a:xfrm>
          <a:prstGeom prst="rect">
            <a:avLst/>
          </a:prstGeom>
          <a:ln>
            <a:noFill/>
          </a:ln>
        </p:spPr>
      </p:pic>
      <p:pic>
        <p:nvPicPr>
          <p:cNvPr id="119" name="图片 4" descr="HMM-DNN_model2"/>
          <p:cNvPicPr/>
          <p:nvPr/>
        </p:nvPicPr>
        <p:blipFill>
          <a:blip r:embed="rId2"/>
          <a:stretch/>
        </p:blipFill>
        <p:spPr>
          <a:xfrm>
            <a:off x="0" y="1483200"/>
            <a:ext cx="6114960" cy="53733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CustomShape 1"/>
          <p:cNvSpPr/>
          <p:nvPr/>
        </p:nvSpPr>
        <p:spPr>
          <a:xfrm>
            <a:off x="1523880" y="1451160"/>
            <a:ext cx="9142560" cy="238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rmAutofit fontScale="47000"/>
          </a:bodyPr>
          <a:p>
            <a:pPr algn="ctr">
              <a:lnSpc>
                <a:spcPct val="90000"/>
              </a:lnSpc>
            </a:pPr>
            <a:r>
              <a:rPr b="1" lang="zh-CN" sz="6000" spc="-1" strike="noStrike">
                <a:solidFill>
                  <a:srgbClr val="000000"/>
                </a:solidFill>
                <a:latin typeface="Arial"/>
                <a:ea typeface="宋体"/>
              </a:rPr>
              <a:t>端到端语音识别（</a:t>
            </a:r>
            <a:r>
              <a:rPr b="1" lang="en-US" sz="6000" spc="-1" strike="noStrike">
                <a:solidFill>
                  <a:srgbClr val="000000"/>
                </a:solidFill>
                <a:latin typeface="Arial"/>
                <a:ea typeface="宋体"/>
              </a:rPr>
              <a:t>baseline</a:t>
            </a:r>
            <a:r>
              <a:rPr b="1" lang="zh-CN" sz="6000" spc="-1" strike="noStrike">
                <a:solidFill>
                  <a:srgbClr val="000000"/>
                </a:solidFill>
                <a:latin typeface="Arial"/>
                <a:ea typeface="宋体"/>
              </a:rPr>
              <a:t>）</a:t>
            </a:r>
            <a:endParaRPr b="0" lang="en-US" sz="6000" spc="-1" strike="noStrike">
              <a:latin typeface="Arial"/>
            </a:endParaRPr>
          </a:p>
          <a:p>
            <a:pPr algn="ctr">
              <a:lnSpc>
                <a:spcPct val="90000"/>
              </a:lnSpc>
            </a:pPr>
            <a:r>
              <a:rPr b="1" lang="en-US" sz="6000" spc="-1" strike="noStrike">
                <a:solidFill>
                  <a:srgbClr val="000000"/>
                </a:solidFill>
                <a:latin typeface="Arial"/>
                <a:ea typeface="宋体"/>
              </a:rPr>
              <a:t>CTC</a:t>
            </a:r>
            <a:r>
              <a:rPr b="1" lang="zh-CN" sz="6000" spc="-1" strike="noStrike">
                <a:solidFill>
                  <a:srgbClr val="000000"/>
                </a:solidFill>
                <a:latin typeface="Arial"/>
                <a:ea typeface="宋体"/>
              </a:rPr>
              <a:t>、</a:t>
            </a:r>
            <a:r>
              <a:rPr b="1" lang="en-US" sz="6000" spc="-1" strike="noStrike">
                <a:solidFill>
                  <a:srgbClr val="000000"/>
                </a:solidFill>
                <a:latin typeface="Arial"/>
                <a:ea typeface="宋体"/>
              </a:rPr>
              <a:t>RNN-T</a:t>
            </a:r>
            <a:r>
              <a:rPr b="1" lang="zh-CN" sz="6000" spc="-1" strike="noStrike">
                <a:solidFill>
                  <a:srgbClr val="000000"/>
                </a:solidFill>
                <a:latin typeface="Arial"/>
                <a:ea typeface="宋体"/>
              </a:rPr>
              <a:t>、</a:t>
            </a:r>
            <a:r>
              <a:rPr b="1" lang="en-US" sz="6000" spc="-1" strike="noStrike">
                <a:solidFill>
                  <a:srgbClr val="000000"/>
                </a:solidFill>
                <a:latin typeface="Arial"/>
                <a:ea typeface="宋体"/>
              </a:rPr>
              <a:t>AED</a:t>
            </a:r>
            <a:br/>
            <a:endParaRPr b="0" lang="en-US" sz="6000" spc="-1" strike="noStrike">
              <a:latin typeface="Arial"/>
            </a:endParaRPr>
          </a:p>
        </p:txBody>
      </p:sp>
      <p:sp>
        <p:nvSpPr>
          <p:cNvPr id="121" name="CustomShape 2"/>
          <p:cNvSpPr/>
          <p:nvPr/>
        </p:nvSpPr>
        <p:spPr>
          <a:xfrm>
            <a:off x="1523880" y="3602160"/>
            <a:ext cx="9142560" cy="165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CustomShape 1"/>
          <p:cNvSpPr/>
          <p:nvPr/>
        </p:nvSpPr>
        <p:spPr>
          <a:xfrm>
            <a:off x="838080" y="365040"/>
            <a:ext cx="10514160" cy="132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  <a:ea typeface="DejaVu Sans"/>
              </a:rPr>
              <a:t>0. Alignment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23" name="CustomShape 2"/>
          <p:cNvSpPr/>
          <p:nvPr/>
        </p:nvSpPr>
        <p:spPr>
          <a:xfrm>
            <a:off x="838080" y="1825560"/>
            <a:ext cx="10514160" cy="434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24" name="图片 3" descr="alignment"/>
          <p:cNvPicPr/>
          <p:nvPr/>
        </p:nvPicPr>
        <p:blipFill>
          <a:blip r:embed="rId1"/>
          <a:stretch/>
        </p:blipFill>
        <p:spPr>
          <a:xfrm>
            <a:off x="1468800" y="1580400"/>
            <a:ext cx="7231320" cy="52761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CustomShape 1"/>
          <p:cNvSpPr/>
          <p:nvPr/>
        </p:nvSpPr>
        <p:spPr>
          <a:xfrm>
            <a:off x="838080" y="365040"/>
            <a:ext cx="10514160" cy="132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  <a:ea typeface="DejaVu Sans"/>
              </a:rPr>
              <a:t>1. LSA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26" name="CustomShape 2"/>
          <p:cNvSpPr/>
          <p:nvPr/>
        </p:nvSpPr>
        <p:spPr>
          <a:xfrm>
            <a:off x="356760" y="1553040"/>
            <a:ext cx="10514160" cy="434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28600" indent="-2271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Listen, Attend and Spell,2015</a:t>
            </a:r>
            <a:endParaRPr b="0" lang="en-US" sz="2800" spc="-1" strike="noStrike">
              <a:latin typeface="Arial"/>
            </a:endParaRPr>
          </a:p>
          <a:p>
            <a:pPr marL="228600" indent="-2271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sequence to sequence model</a:t>
            </a:r>
            <a:endParaRPr b="0" lang="en-US" sz="2800" spc="-1" strike="noStrike">
              <a:latin typeface="Arial"/>
            </a:endParaRPr>
          </a:p>
          <a:p>
            <a:pPr marL="228600" indent="-2271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with attention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127" name="图片 124" descr=""/>
          <p:cNvPicPr/>
          <p:nvPr/>
        </p:nvPicPr>
        <p:blipFill>
          <a:blip r:embed="rId1"/>
          <a:stretch/>
        </p:blipFill>
        <p:spPr>
          <a:xfrm>
            <a:off x="5027400" y="0"/>
            <a:ext cx="7164000" cy="68565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CustomShape 1"/>
          <p:cNvSpPr/>
          <p:nvPr/>
        </p:nvSpPr>
        <p:spPr>
          <a:xfrm>
            <a:off x="838080" y="365040"/>
            <a:ext cx="10514160" cy="132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  <a:ea typeface="DejaVu Sans"/>
              </a:rPr>
              <a:t>2. CTC Loss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29" name="CustomShape 2"/>
          <p:cNvSpPr/>
          <p:nvPr/>
        </p:nvSpPr>
        <p:spPr>
          <a:xfrm>
            <a:off x="782640" y="1452240"/>
            <a:ext cx="10514160" cy="434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28600" indent="-2271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Connectionist Temporal Classification: Labelling Unsegmented Sequence Data with Recurrent Neural Networks,2006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130" name="图片 3" descr="CTC_model"/>
          <p:cNvPicPr/>
          <p:nvPr/>
        </p:nvPicPr>
        <p:blipFill>
          <a:blip r:embed="rId1"/>
          <a:stretch/>
        </p:blipFill>
        <p:spPr>
          <a:xfrm>
            <a:off x="6026760" y="2338200"/>
            <a:ext cx="6105960" cy="4551120"/>
          </a:xfrm>
          <a:prstGeom prst="rect">
            <a:avLst/>
          </a:prstGeom>
          <a:ln>
            <a:noFill/>
          </a:ln>
        </p:spPr>
      </p:pic>
      <p:pic>
        <p:nvPicPr>
          <p:cNvPr id="131" name="图片 128" descr=""/>
          <p:cNvPicPr/>
          <p:nvPr/>
        </p:nvPicPr>
        <p:blipFill>
          <a:blip r:embed="rId2"/>
          <a:stretch/>
        </p:blipFill>
        <p:spPr>
          <a:xfrm>
            <a:off x="-52920" y="4747680"/>
            <a:ext cx="5361480" cy="21096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CustomShape 1"/>
          <p:cNvSpPr/>
          <p:nvPr/>
        </p:nvSpPr>
        <p:spPr>
          <a:xfrm>
            <a:off x="838080" y="365040"/>
            <a:ext cx="10514160" cy="132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  <a:ea typeface="DejaVu Sans"/>
              </a:rPr>
              <a:t>3. LAS + CTC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33" name="CustomShape 2"/>
          <p:cNvSpPr/>
          <p:nvPr/>
        </p:nvSpPr>
        <p:spPr>
          <a:xfrm>
            <a:off x="838080" y="1825560"/>
            <a:ext cx="10514160" cy="434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432000" indent="-322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JOINT CTC-ATTENTION BASED END-TO-END SPEECH RECOGNITION USING MULTI-TASK LEARNING,2017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134" name="图片 131" descr=""/>
          <p:cNvPicPr/>
          <p:nvPr/>
        </p:nvPicPr>
        <p:blipFill>
          <a:blip r:embed="rId1"/>
          <a:stretch/>
        </p:blipFill>
        <p:spPr>
          <a:xfrm>
            <a:off x="406080" y="5237640"/>
            <a:ext cx="5630400" cy="795600"/>
          </a:xfrm>
          <a:prstGeom prst="rect">
            <a:avLst/>
          </a:prstGeom>
          <a:ln>
            <a:noFill/>
          </a:ln>
        </p:spPr>
      </p:pic>
      <p:pic>
        <p:nvPicPr>
          <p:cNvPr id="135" name="图片 132" descr=""/>
          <p:cNvPicPr/>
          <p:nvPr/>
        </p:nvPicPr>
        <p:blipFill>
          <a:blip r:embed="rId2"/>
          <a:stretch/>
        </p:blipFill>
        <p:spPr>
          <a:xfrm>
            <a:off x="6626160" y="2398680"/>
            <a:ext cx="5510160" cy="4458600"/>
          </a:xfrm>
          <a:prstGeom prst="rect">
            <a:avLst/>
          </a:prstGeom>
          <a:ln>
            <a:noFill/>
          </a:ln>
        </p:spPr>
      </p:pic>
      <p:pic>
        <p:nvPicPr>
          <p:cNvPr id="136" name="图片 133" descr=""/>
          <p:cNvPicPr/>
          <p:nvPr/>
        </p:nvPicPr>
        <p:blipFill>
          <a:blip r:embed="rId3"/>
          <a:stretch/>
        </p:blipFill>
        <p:spPr>
          <a:xfrm>
            <a:off x="280440" y="3615120"/>
            <a:ext cx="6608880" cy="1358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CustomShape 1"/>
          <p:cNvSpPr/>
          <p:nvPr/>
        </p:nvSpPr>
        <p:spPr>
          <a:xfrm>
            <a:off x="838080" y="365040"/>
            <a:ext cx="10514160" cy="132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  <a:ea typeface="DejaVu Sans"/>
              </a:rPr>
              <a:t>4. RNN-T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38" name="CustomShape 2"/>
          <p:cNvSpPr/>
          <p:nvPr/>
        </p:nvSpPr>
        <p:spPr>
          <a:xfrm>
            <a:off x="838080" y="1825560"/>
            <a:ext cx="10514160" cy="434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28600" indent="-2271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Sequence Transduction with Recurrent Neural Networks Alex,2012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139" name="图片 3" descr="RNN-T_model"/>
          <p:cNvPicPr/>
          <p:nvPr/>
        </p:nvPicPr>
        <p:blipFill>
          <a:blip r:embed="rId1"/>
          <a:stretch/>
        </p:blipFill>
        <p:spPr>
          <a:xfrm>
            <a:off x="4861800" y="2466360"/>
            <a:ext cx="6653880" cy="42242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CustomShape 1"/>
          <p:cNvSpPr/>
          <p:nvPr/>
        </p:nvSpPr>
        <p:spPr>
          <a:xfrm>
            <a:off x="1523880" y="1451160"/>
            <a:ext cx="9142560" cy="238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rmAutofit fontScale="46000"/>
          </a:bodyPr>
          <a:p>
            <a:pPr algn="ctr">
              <a:lnSpc>
                <a:spcPct val="90000"/>
              </a:lnSpc>
            </a:pPr>
            <a:r>
              <a:rPr b="1" lang="zh-CN" sz="6000" spc="-1" strike="noStrike">
                <a:solidFill>
                  <a:srgbClr val="000000"/>
                </a:solidFill>
                <a:latin typeface="Arial"/>
                <a:ea typeface="宋体"/>
              </a:rPr>
              <a:t>端到端语音识别（</a:t>
            </a:r>
            <a:r>
              <a:rPr b="1" lang="en-US" sz="6000" spc="-1" strike="noStrike">
                <a:solidFill>
                  <a:srgbClr val="000000"/>
                </a:solidFill>
                <a:latin typeface="Arial"/>
                <a:ea typeface="宋体"/>
              </a:rPr>
              <a:t>baseline  more</a:t>
            </a:r>
            <a:r>
              <a:rPr b="1" lang="zh-CN" sz="6000" spc="-1" strike="noStrike">
                <a:solidFill>
                  <a:srgbClr val="000000"/>
                </a:solidFill>
                <a:latin typeface="Arial"/>
                <a:ea typeface="宋体"/>
              </a:rPr>
              <a:t>）</a:t>
            </a:r>
            <a:endParaRPr b="0" lang="en-US" sz="6000" spc="-1" strike="noStrike">
              <a:latin typeface="Arial"/>
            </a:endParaRPr>
          </a:p>
          <a:p>
            <a:pPr algn="ctr">
              <a:lnSpc>
                <a:spcPct val="90000"/>
              </a:lnSpc>
            </a:pPr>
            <a:r>
              <a:rPr b="0" lang="zh-CN" sz="6000" spc="-1" strike="noStrike">
                <a:solidFill>
                  <a:srgbClr val="000000"/>
                </a:solidFill>
                <a:latin typeface="Arial"/>
                <a:ea typeface="宋体"/>
              </a:rPr>
              <a:t>去解决</a:t>
            </a:r>
            <a:r>
              <a:rPr b="0" lang="en-US" sz="6000" spc="-1" strike="noStrike">
                <a:solidFill>
                  <a:srgbClr val="000000"/>
                </a:solidFill>
                <a:latin typeface="Arial"/>
                <a:ea typeface="宋体"/>
              </a:rPr>
              <a:t>attention</a:t>
            </a:r>
            <a:r>
              <a:rPr b="0" lang="zh-CN" sz="6000" spc="-1" strike="noStrike">
                <a:solidFill>
                  <a:srgbClr val="000000"/>
                </a:solidFill>
                <a:latin typeface="Arial"/>
                <a:ea typeface="宋体"/>
              </a:rPr>
              <a:t>对齐问题</a:t>
            </a:r>
            <a:br/>
            <a:endParaRPr b="0" lang="en-US" sz="6000" spc="-1" strike="noStrike">
              <a:latin typeface="Arial"/>
            </a:endParaRPr>
          </a:p>
        </p:txBody>
      </p:sp>
      <p:sp>
        <p:nvSpPr>
          <p:cNvPr id="141" name="CustomShape 2"/>
          <p:cNvSpPr/>
          <p:nvPr/>
        </p:nvSpPr>
        <p:spPr>
          <a:xfrm>
            <a:off x="1523880" y="3602160"/>
            <a:ext cx="9142560" cy="165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CustomShape 1"/>
          <p:cNvSpPr/>
          <p:nvPr/>
        </p:nvSpPr>
        <p:spPr>
          <a:xfrm>
            <a:off x="609480" y="273600"/>
            <a:ext cx="10971720" cy="114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5" name="CustomShape 2"/>
          <p:cNvSpPr/>
          <p:nvPr/>
        </p:nvSpPr>
        <p:spPr>
          <a:xfrm>
            <a:off x="609480" y="1604520"/>
            <a:ext cx="10971720" cy="3976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ASR</a:t>
            </a:r>
            <a:r>
              <a:rPr b="0" lang="zh-CN" sz="2800" spc="-1" strike="noStrike">
                <a:solidFill>
                  <a:srgbClr val="000000"/>
                </a:solidFill>
                <a:latin typeface="Arial"/>
                <a:ea typeface="DejaVu Sans"/>
              </a:rPr>
              <a:t>历史</a:t>
            </a:r>
            <a:endParaRPr b="0" lang="en-US" sz="2800" spc="-1" strike="noStrike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ASR</a:t>
            </a:r>
            <a:r>
              <a:rPr b="0" lang="zh-CN" sz="2800" spc="-1" strike="noStrike">
                <a:solidFill>
                  <a:srgbClr val="000000"/>
                </a:solidFill>
                <a:latin typeface="Arial"/>
                <a:ea typeface="DejaVu Sans"/>
              </a:rPr>
              <a:t>挑战</a:t>
            </a:r>
            <a:endParaRPr b="0" lang="en-US" sz="2800" spc="-1" strike="noStrike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ASRToken</a:t>
            </a:r>
            <a:r>
              <a:rPr b="0" lang="zh-CN" sz="2800" spc="-1" strike="noStrike">
                <a:solidFill>
                  <a:srgbClr val="000000"/>
                </a:solidFill>
                <a:latin typeface="Arial"/>
                <a:ea typeface="DejaVu Sans"/>
              </a:rPr>
              <a:t>处理和数据集</a:t>
            </a:r>
            <a:endParaRPr b="0" lang="en-US" sz="2800" spc="-1" strike="noStrike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zh-CN" sz="2800" spc="-1" strike="noStrike">
                <a:solidFill>
                  <a:srgbClr val="000000"/>
                </a:solidFill>
                <a:latin typeface="Arial"/>
                <a:ea typeface="DejaVu Sans"/>
              </a:rPr>
              <a:t>声音信号处理</a:t>
            </a:r>
            <a:endParaRPr b="0" lang="en-US" sz="2800" spc="-1" strike="noStrike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zh-CN" sz="2800" spc="-1" strike="noStrike">
                <a:solidFill>
                  <a:srgbClr val="000000"/>
                </a:solidFill>
                <a:latin typeface="Arial"/>
                <a:ea typeface="DejaVu Sans"/>
              </a:rPr>
              <a:t>传统的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ASR</a:t>
            </a:r>
            <a:endParaRPr b="0" lang="en-US" sz="2800" spc="-1" strike="noStrike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zh-CN" sz="2800" spc="-1" strike="noStrike">
                <a:solidFill>
                  <a:srgbClr val="000000"/>
                </a:solidFill>
                <a:latin typeface="Arial"/>
                <a:ea typeface="DejaVu Sans"/>
              </a:rPr>
              <a:t>深度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ASR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CustomShape 1"/>
          <p:cNvSpPr/>
          <p:nvPr/>
        </p:nvSpPr>
        <p:spPr>
          <a:xfrm>
            <a:off x="838080" y="365040"/>
            <a:ext cx="10514160" cy="132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1" lang="en-US" sz="4400" spc="-1" strike="noStrike">
                <a:solidFill>
                  <a:srgbClr val="000000"/>
                </a:solidFill>
                <a:latin typeface="Calibri"/>
                <a:ea typeface="DejaVu Sans"/>
              </a:rPr>
              <a:t>5. Neural Transducer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43" name="CustomShape 2"/>
          <p:cNvSpPr/>
          <p:nvPr/>
        </p:nvSpPr>
        <p:spPr>
          <a:xfrm>
            <a:off x="838080" y="1825560"/>
            <a:ext cx="10514160" cy="434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28600" indent="-2271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A Neural Transducer,2016</a:t>
            </a:r>
            <a:endParaRPr b="0" lang="en-US" sz="2800" spc="-1" strike="noStrike">
              <a:latin typeface="Arial"/>
            </a:endParaRPr>
          </a:p>
          <a:p>
            <a:pPr marL="228600" indent="-2271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performs well for long sequences+</a:t>
            </a:r>
            <a:endParaRPr b="0" lang="en-US" sz="2800" spc="-1" strike="noStrike">
              <a:latin typeface="Arial"/>
            </a:endParaRPr>
          </a:p>
          <a:p>
            <a:pPr marL="228600" indent="-2271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Attention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144" name="图片 142" descr=""/>
          <p:cNvPicPr/>
          <p:nvPr/>
        </p:nvPicPr>
        <p:blipFill>
          <a:blip r:embed="rId1"/>
          <a:stretch/>
        </p:blipFill>
        <p:spPr>
          <a:xfrm>
            <a:off x="6040080" y="-34560"/>
            <a:ext cx="6103800" cy="3697560"/>
          </a:xfrm>
          <a:prstGeom prst="rect">
            <a:avLst/>
          </a:prstGeom>
          <a:ln>
            <a:noFill/>
          </a:ln>
        </p:spPr>
      </p:pic>
      <p:pic>
        <p:nvPicPr>
          <p:cNvPr id="145" name="图片 143" descr=""/>
          <p:cNvPicPr/>
          <p:nvPr/>
        </p:nvPicPr>
        <p:blipFill>
          <a:blip r:embed="rId2"/>
          <a:stretch/>
        </p:blipFill>
        <p:spPr>
          <a:xfrm>
            <a:off x="0" y="3663720"/>
            <a:ext cx="9358920" cy="31935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CustomShape 1"/>
          <p:cNvSpPr/>
          <p:nvPr/>
        </p:nvSpPr>
        <p:spPr>
          <a:xfrm>
            <a:off x="838080" y="365040"/>
            <a:ext cx="10514160" cy="132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  <a:ea typeface="DejaVu Sans"/>
              </a:rPr>
              <a:t>6. MochA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47" name="CustomShape 2"/>
          <p:cNvSpPr/>
          <p:nvPr/>
        </p:nvSpPr>
        <p:spPr>
          <a:xfrm>
            <a:off x="838080" y="1825560"/>
            <a:ext cx="10514160" cy="434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  <a:spcBef>
                <a:spcPts val="1417"/>
              </a:spcBef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MoChA allows for online and linear-time decoding,</a:t>
            </a:r>
            <a:endParaRPr b="0" lang="en-US" sz="2800" spc="-1" strike="noStrike">
              <a:latin typeface="Arial"/>
            </a:endParaRPr>
          </a:p>
          <a:p>
            <a:pPr marL="432000" indent="-322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Soft:it must wait until the input sequence has been processed before producing output.(</a:t>
            </a:r>
            <a:r>
              <a:rPr b="0" lang="zh-CN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无序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)</a:t>
            </a:r>
            <a:endParaRPr b="0" lang="en-US" sz="2800" spc="-1" strike="noStrike">
              <a:latin typeface="Arial"/>
            </a:endParaRPr>
          </a:p>
          <a:p>
            <a:pPr marL="432000" indent="-322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Hard:limits the expressivity of the model compared.(j</a:t>
            </a:r>
            <a:r>
              <a:rPr b="0" lang="zh-CN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上有序，沿着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i</a:t>
            </a:r>
            <a:r>
              <a:rPr b="0" lang="zh-CN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单调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)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.</a:t>
            </a:r>
            <a:r>
              <a:rPr b="0" lang="zh-CN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但是会导致性能的下降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. </a:t>
            </a:r>
            <a:r>
              <a:rPr b="0" lang="zh-CN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原因是其相比于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soft attention</a:t>
            </a:r>
            <a:r>
              <a:rPr b="0" lang="zh-CN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加了两条额外的限制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: 1. decoder</a:t>
            </a:r>
            <a:r>
              <a:rPr b="0" lang="zh-CN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每次只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attend to </a:t>
            </a:r>
            <a:r>
              <a:rPr b="0" lang="zh-CN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一个 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h_j ; 2. attention</a:t>
            </a:r>
            <a:r>
              <a:rPr b="0" lang="zh-CN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是严格单调的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.</a:t>
            </a:r>
            <a:endParaRPr b="0" lang="en-US" sz="2800" spc="-1" strike="noStrike">
              <a:latin typeface="Arial"/>
            </a:endParaRPr>
          </a:p>
          <a:p>
            <a:pPr marL="432000" indent="-322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MochA:perform soft attention over small chunks of the memory preceding where a hard monotonic attention mech- anism has chosen to attend.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148" name="图片 148" descr=""/>
          <p:cNvPicPr/>
          <p:nvPr/>
        </p:nvPicPr>
        <p:blipFill>
          <a:blip r:embed="rId1"/>
          <a:stretch/>
        </p:blipFill>
        <p:spPr>
          <a:xfrm>
            <a:off x="5022720" y="0"/>
            <a:ext cx="7168680" cy="19605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CustomShape 1"/>
          <p:cNvSpPr/>
          <p:nvPr/>
        </p:nvSpPr>
        <p:spPr>
          <a:xfrm>
            <a:off x="838080" y="365040"/>
            <a:ext cx="10514160" cy="132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  <a:ea typeface="DejaVu Sans"/>
              </a:rPr>
              <a:t>6. MochA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150" name="图片 3" descr="MoChA_model2"/>
          <p:cNvPicPr/>
          <p:nvPr/>
        </p:nvPicPr>
        <p:blipFill>
          <a:blip r:embed="rId1"/>
          <a:stretch/>
        </p:blipFill>
        <p:spPr>
          <a:xfrm>
            <a:off x="994320" y="1590120"/>
            <a:ext cx="8513640" cy="51613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图片 3" descr="Speech Transformer_model"/>
          <p:cNvPicPr/>
          <p:nvPr/>
        </p:nvPicPr>
        <p:blipFill>
          <a:blip r:embed="rId1"/>
          <a:stretch/>
        </p:blipFill>
        <p:spPr>
          <a:xfrm>
            <a:off x="7911720" y="993960"/>
            <a:ext cx="4141440" cy="5687280"/>
          </a:xfrm>
          <a:prstGeom prst="rect">
            <a:avLst/>
          </a:prstGeom>
          <a:ln>
            <a:noFill/>
          </a:ln>
        </p:spPr>
      </p:pic>
      <p:sp>
        <p:nvSpPr>
          <p:cNvPr id="152" name="CustomShape 1"/>
          <p:cNvSpPr/>
          <p:nvPr/>
        </p:nvSpPr>
        <p:spPr>
          <a:xfrm>
            <a:off x="838080" y="365040"/>
            <a:ext cx="10514160" cy="132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  <a:ea typeface="DejaVu Sans"/>
              </a:rPr>
              <a:t>7. Speech transformer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53" name="CustomShape 2"/>
          <p:cNvSpPr/>
          <p:nvPr/>
        </p:nvSpPr>
        <p:spPr>
          <a:xfrm>
            <a:off x="500760" y="1440000"/>
            <a:ext cx="10514160" cy="434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28600" indent="-2271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two 3×3 CNN layers with stride 2 for 2-dimensional spectrograms</a:t>
            </a:r>
            <a:endParaRPr b="0" lang="en-US" sz="2800" spc="-1" strike="noStrike">
              <a:latin typeface="Arial"/>
            </a:endParaRPr>
          </a:p>
          <a:p>
            <a:pPr marL="228600" indent="-2271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2-dimensional spectrograms--&gt; 2D-Attention block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154" name="图片 152" descr=""/>
          <p:cNvPicPr/>
          <p:nvPr/>
        </p:nvPicPr>
        <p:blipFill>
          <a:blip r:embed="rId2"/>
          <a:stretch/>
        </p:blipFill>
        <p:spPr>
          <a:xfrm>
            <a:off x="1266480" y="576000"/>
            <a:ext cx="7013160" cy="5687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CustomShape 1"/>
          <p:cNvSpPr/>
          <p:nvPr/>
        </p:nvSpPr>
        <p:spPr>
          <a:xfrm>
            <a:off x="838080" y="365040"/>
            <a:ext cx="10514160" cy="132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1" lang="en-US" sz="4400" spc="-1" strike="noStrike">
                <a:solidFill>
                  <a:srgbClr val="000000"/>
                </a:solidFill>
                <a:latin typeface="Calibri"/>
                <a:ea typeface="DejaVu Sans"/>
              </a:rPr>
              <a:t>survey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56" name="CustomShape 2"/>
          <p:cNvSpPr/>
          <p:nvPr/>
        </p:nvSpPr>
        <p:spPr>
          <a:xfrm>
            <a:off x="838080" y="1825560"/>
            <a:ext cx="10514160" cy="434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57" name="图片 3" descr="ASR_deep_model_survey"/>
          <p:cNvPicPr/>
          <p:nvPr/>
        </p:nvPicPr>
        <p:blipFill>
          <a:blip r:embed="rId1"/>
          <a:stretch/>
        </p:blipFill>
        <p:spPr>
          <a:xfrm>
            <a:off x="1242000" y="1660680"/>
            <a:ext cx="7700400" cy="46803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CustomShape 1"/>
          <p:cNvSpPr/>
          <p:nvPr/>
        </p:nvSpPr>
        <p:spPr>
          <a:xfrm>
            <a:off x="1523880" y="1451160"/>
            <a:ext cx="9142560" cy="238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rmAutofit fontScale="70000"/>
          </a:bodyPr>
          <a:p>
            <a:pPr algn="ctr">
              <a:lnSpc>
                <a:spcPct val="90000"/>
              </a:lnSpc>
            </a:pPr>
            <a:r>
              <a:rPr b="1" lang="zh-CN" sz="6000" spc="-1" strike="noStrike">
                <a:solidFill>
                  <a:srgbClr val="000000"/>
                </a:solidFill>
                <a:latin typeface="Arial"/>
                <a:ea typeface="宋体"/>
              </a:rPr>
              <a:t>端到端语音识别（</a:t>
            </a:r>
            <a:r>
              <a:rPr b="1" lang="en-US" sz="6000" spc="-1" strike="noStrike">
                <a:solidFill>
                  <a:srgbClr val="000000"/>
                </a:solidFill>
                <a:latin typeface="Arial"/>
                <a:ea typeface="宋体"/>
              </a:rPr>
              <a:t>united</a:t>
            </a:r>
            <a:r>
              <a:rPr b="1" lang="zh-CN" sz="6000" spc="-1" strike="noStrike">
                <a:solidFill>
                  <a:srgbClr val="000000"/>
                </a:solidFill>
                <a:latin typeface="Arial"/>
                <a:ea typeface="宋体"/>
              </a:rPr>
              <a:t>中的</a:t>
            </a:r>
            <a:r>
              <a:rPr b="1" lang="en-US" sz="6000" spc="-1" strike="noStrike">
                <a:solidFill>
                  <a:srgbClr val="000000"/>
                </a:solidFill>
                <a:latin typeface="Arial"/>
                <a:ea typeface="宋体"/>
              </a:rPr>
              <a:t>idea</a:t>
            </a:r>
            <a:r>
              <a:rPr b="1" lang="zh-CN" sz="6000" spc="-1" strike="noStrike">
                <a:solidFill>
                  <a:srgbClr val="000000"/>
                </a:solidFill>
                <a:latin typeface="Arial"/>
                <a:ea typeface="宋体"/>
              </a:rPr>
              <a:t>）</a:t>
            </a:r>
            <a:br/>
            <a:endParaRPr b="0" lang="en-US" sz="6000" spc="-1" strike="noStrike">
              <a:latin typeface="Arial"/>
            </a:endParaRPr>
          </a:p>
        </p:txBody>
      </p:sp>
      <p:sp>
        <p:nvSpPr>
          <p:cNvPr id="159" name="CustomShape 2"/>
          <p:cNvSpPr/>
          <p:nvPr/>
        </p:nvSpPr>
        <p:spPr>
          <a:xfrm>
            <a:off x="1523880" y="3602160"/>
            <a:ext cx="9142560" cy="165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recognition accuracy, computational cost, latency, and the model size.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CustomShape 1"/>
          <p:cNvSpPr/>
          <p:nvPr/>
        </p:nvSpPr>
        <p:spPr>
          <a:xfrm>
            <a:off x="838080" y="365040"/>
            <a:ext cx="10514160" cy="132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  <a:ea typeface="DejaVu Sans"/>
              </a:rPr>
              <a:t>0. SpecAugment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61" name="CustomShape 2"/>
          <p:cNvSpPr/>
          <p:nvPr/>
        </p:nvSpPr>
        <p:spPr>
          <a:xfrm>
            <a:off x="838080" y="1825560"/>
            <a:ext cx="10514160" cy="434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28600" indent="-2271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zh-CN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时间扭曲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,</a:t>
            </a:r>
            <a:r>
              <a:rPr b="0" lang="zh-CN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我们将会随机的选择一个点出来，然后将它放在距离当前位置为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W</a:t>
            </a:r>
            <a:r>
              <a:rPr b="0" lang="zh-CN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的地方，左边，右边都可以。那这个距离怎样选择呢，沿着波形线，我们从一个从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0</a:t>
            </a:r>
            <a:r>
              <a:rPr b="0" lang="zh-CN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到时间扭曲参数（自己设置的）的正态分布里面去选择。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(</a:t>
            </a:r>
            <a:r>
              <a:rPr b="0" lang="zh-CN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效果不佳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)</a:t>
            </a:r>
            <a:endParaRPr b="0" lang="en-US" sz="2800" spc="-1" strike="noStrike">
              <a:latin typeface="Arial"/>
            </a:endParaRPr>
          </a:p>
          <a:p>
            <a:pPr marL="228600" indent="-2271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zh-CN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频率遮盖：对于这个方法而言，一个频率通道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[f0, f0 + f)</a:t>
            </a:r>
            <a:r>
              <a:rPr b="0" lang="zh-CN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是被遮蔽的。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f</a:t>
            </a:r>
            <a:r>
              <a:rPr b="0" lang="zh-CN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服从从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0</a:t>
            </a:r>
            <a:r>
              <a:rPr b="0" lang="zh-CN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到频率掩蔽参数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F</a:t>
            </a:r>
            <a:r>
              <a:rPr b="0" lang="zh-CN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的正态分布，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f0</a:t>
            </a:r>
            <a:r>
              <a:rPr b="0" lang="zh-CN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从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(0, ν − f)</a:t>
            </a:r>
            <a:r>
              <a:rPr b="0" lang="zh-CN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中选择，这里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ν</a:t>
            </a:r>
            <a:r>
              <a:rPr b="0" lang="zh-CN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指的是频率通道的个数。</a:t>
            </a:r>
            <a:endParaRPr b="0" lang="en-US" sz="2800" spc="-1" strike="noStrike">
              <a:latin typeface="Arial"/>
            </a:endParaRPr>
          </a:p>
          <a:p>
            <a:pPr marL="228600" indent="-2271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zh-CN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时间遮盖：在这个方法中，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t </a:t>
            </a:r>
            <a:r>
              <a:rPr b="0" lang="zh-CN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个连续的时间步长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[t0, t0 + t)</a:t>
            </a:r>
            <a:r>
              <a:rPr b="0" lang="zh-CN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被遮蔽。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t</a:t>
            </a:r>
            <a:r>
              <a:rPr b="0" lang="zh-CN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服从从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0</a:t>
            </a:r>
            <a:r>
              <a:rPr b="0" lang="zh-CN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到时间掩蔽参数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T</a:t>
            </a:r>
            <a:r>
              <a:rPr b="0" lang="zh-CN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的正态分布，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t0</a:t>
            </a:r>
            <a:r>
              <a:rPr b="0" lang="zh-CN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从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[0, τ − t)</a:t>
            </a:r>
            <a:r>
              <a:rPr b="0" lang="zh-CN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中选择。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162" name="图片 160" descr=""/>
          <p:cNvPicPr/>
          <p:nvPr/>
        </p:nvPicPr>
        <p:blipFill>
          <a:blip r:embed="rId1"/>
          <a:stretch/>
        </p:blipFill>
        <p:spPr>
          <a:xfrm>
            <a:off x="6214320" y="0"/>
            <a:ext cx="5610240" cy="68565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图片 165" descr=""/>
          <p:cNvPicPr/>
          <p:nvPr/>
        </p:nvPicPr>
        <p:blipFill>
          <a:blip r:embed="rId1"/>
          <a:stretch/>
        </p:blipFill>
        <p:spPr>
          <a:xfrm>
            <a:off x="-1560240" y="5063400"/>
            <a:ext cx="11714400" cy="1846440"/>
          </a:xfrm>
          <a:prstGeom prst="rect">
            <a:avLst/>
          </a:prstGeom>
          <a:ln>
            <a:noFill/>
          </a:ln>
        </p:spPr>
      </p:pic>
      <p:pic>
        <p:nvPicPr>
          <p:cNvPr id="164" name="图片 164" descr=""/>
          <p:cNvPicPr/>
          <p:nvPr/>
        </p:nvPicPr>
        <p:blipFill>
          <a:blip r:embed="rId2"/>
          <a:stretch/>
        </p:blipFill>
        <p:spPr>
          <a:xfrm>
            <a:off x="-2056320" y="2967840"/>
            <a:ext cx="11580840" cy="2237040"/>
          </a:xfrm>
          <a:prstGeom prst="rect">
            <a:avLst/>
          </a:prstGeom>
          <a:ln>
            <a:noFill/>
          </a:ln>
        </p:spPr>
      </p:pic>
      <p:sp>
        <p:nvSpPr>
          <p:cNvPr id="165" name="CustomShape 1"/>
          <p:cNvSpPr/>
          <p:nvPr/>
        </p:nvSpPr>
        <p:spPr>
          <a:xfrm>
            <a:off x="838080" y="365040"/>
            <a:ext cx="10514160" cy="132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  <a:ea typeface="DejaVu Sans"/>
              </a:rPr>
              <a:t>1. conformer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66" name="CustomShape 2"/>
          <p:cNvSpPr/>
          <p:nvPr/>
        </p:nvSpPr>
        <p:spPr>
          <a:xfrm>
            <a:off x="838080" y="1825560"/>
            <a:ext cx="10514160" cy="434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432000" indent="-322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transformer</a:t>
            </a:r>
            <a:r>
              <a:rPr b="0" lang="zh-CN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主要是全连接和多头注意力</a:t>
            </a:r>
            <a:endParaRPr b="0" lang="en-US" sz="2800" spc="-1" strike="noStrike">
              <a:latin typeface="Arial"/>
            </a:endParaRPr>
          </a:p>
          <a:p>
            <a:pPr marL="432000" indent="-322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conformer</a:t>
            </a:r>
            <a:r>
              <a:rPr b="0" lang="zh-CN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尝试将卷积和全连接结合起来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167" name="图片 163" descr=""/>
          <p:cNvPicPr/>
          <p:nvPr/>
        </p:nvPicPr>
        <p:blipFill>
          <a:blip r:embed="rId3"/>
          <a:stretch/>
        </p:blipFill>
        <p:spPr>
          <a:xfrm>
            <a:off x="7520040" y="172440"/>
            <a:ext cx="5837400" cy="6408720"/>
          </a:xfrm>
          <a:prstGeom prst="rect">
            <a:avLst/>
          </a:prstGeom>
          <a:ln>
            <a:noFill/>
          </a:ln>
        </p:spPr>
      </p:pic>
      <p:pic>
        <p:nvPicPr>
          <p:cNvPr id="168" name="图片 166" descr=""/>
          <p:cNvPicPr/>
          <p:nvPr/>
        </p:nvPicPr>
        <p:blipFill>
          <a:blip r:embed="rId4"/>
          <a:stretch/>
        </p:blipFill>
        <p:spPr>
          <a:xfrm>
            <a:off x="3922560" y="84240"/>
            <a:ext cx="4233600" cy="16048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CustomShape 1"/>
          <p:cNvSpPr/>
          <p:nvPr/>
        </p:nvSpPr>
        <p:spPr>
          <a:xfrm>
            <a:off x="838080" y="365040"/>
            <a:ext cx="10514160" cy="132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  <a:ea typeface="DejaVu Sans"/>
              </a:rPr>
              <a:t>2. U2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70" name="CustomShape 2"/>
          <p:cNvSpPr/>
          <p:nvPr/>
        </p:nvSpPr>
        <p:spPr>
          <a:xfrm>
            <a:off x="838080" y="1825560"/>
            <a:ext cx="10514160" cy="434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71" name="图片 169" descr=""/>
          <p:cNvPicPr/>
          <p:nvPr/>
        </p:nvPicPr>
        <p:blipFill>
          <a:blip r:embed="rId1"/>
          <a:stretch/>
        </p:blipFill>
        <p:spPr>
          <a:xfrm>
            <a:off x="6390360" y="1008000"/>
            <a:ext cx="5456520" cy="4761000"/>
          </a:xfrm>
          <a:prstGeom prst="rect">
            <a:avLst/>
          </a:prstGeom>
          <a:ln>
            <a:noFill/>
          </a:ln>
        </p:spPr>
      </p:pic>
      <p:pic>
        <p:nvPicPr>
          <p:cNvPr id="172" name="图片 170" descr=""/>
          <p:cNvPicPr/>
          <p:nvPr/>
        </p:nvPicPr>
        <p:blipFill>
          <a:blip r:embed="rId2"/>
          <a:stretch/>
        </p:blipFill>
        <p:spPr>
          <a:xfrm>
            <a:off x="230400" y="1520640"/>
            <a:ext cx="5551560" cy="2494080"/>
          </a:xfrm>
          <a:prstGeom prst="rect">
            <a:avLst/>
          </a:prstGeom>
          <a:ln>
            <a:noFill/>
          </a:ln>
        </p:spPr>
      </p:pic>
      <p:pic>
        <p:nvPicPr>
          <p:cNvPr id="173" name="图片 171" descr=""/>
          <p:cNvPicPr/>
          <p:nvPr/>
        </p:nvPicPr>
        <p:blipFill>
          <a:blip r:embed="rId3"/>
          <a:stretch/>
        </p:blipFill>
        <p:spPr>
          <a:xfrm>
            <a:off x="0" y="4138920"/>
            <a:ext cx="6475680" cy="2694240"/>
          </a:xfrm>
          <a:prstGeom prst="rect">
            <a:avLst/>
          </a:prstGeom>
          <a:ln>
            <a:noFill/>
          </a:ln>
        </p:spPr>
      </p:pic>
      <p:pic>
        <p:nvPicPr>
          <p:cNvPr id="174" name="图片 172" descr=""/>
          <p:cNvPicPr/>
          <p:nvPr/>
        </p:nvPicPr>
        <p:blipFill>
          <a:blip r:embed="rId4"/>
          <a:stretch/>
        </p:blipFill>
        <p:spPr>
          <a:xfrm>
            <a:off x="6567840" y="5769720"/>
            <a:ext cx="5189760" cy="10083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CustomShape 1"/>
          <p:cNvSpPr/>
          <p:nvPr/>
        </p:nvSpPr>
        <p:spPr>
          <a:xfrm>
            <a:off x="838080" y="365040"/>
            <a:ext cx="10514160" cy="132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  <a:ea typeface="DejaVu Sans"/>
              </a:rPr>
              <a:t>3. RNN-T+LAS  vs RNN-T+transformer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76" name="CustomShape 2"/>
          <p:cNvSpPr/>
          <p:nvPr/>
        </p:nvSpPr>
        <p:spPr>
          <a:xfrm>
            <a:off x="838080" y="1825560"/>
            <a:ext cx="10514160" cy="434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77" name="图片 175" descr=""/>
          <p:cNvPicPr/>
          <p:nvPr/>
        </p:nvPicPr>
        <p:blipFill>
          <a:blip r:embed="rId1"/>
          <a:stretch/>
        </p:blipFill>
        <p:spPr>
          <a:xfrm>
            <a:off x="304920" y="2910600"/>
            <a:ext cx="3322800" cy="3598920"/>
          </a:xfrm>
          <a:prstGeom prst="rect">
            <a:avLst/>
          </a:prstGeom>
          <a:ln>
            <a:noFill/>
          </a:ln>
        </p:spPr>
      </p:pic>
      <p:pic>
        <p:nvPicPr>
          <p:cNvPr id="178" name="图片 177" descr=""/>
          <p:cNvPicPr/>
          <p:nvPr/>
        </p:nvPicPr>
        <p:blipFill>
          <a:blip r:embed="rId2"/>
          <a:stretch/>
        </p:blipFill>
        <p:spPr>
          <a:xfrm>
            <a:off x="3564000" y="2823480"/>
            <a:ext cx="3670920" cy="3290040"/>
          </a:xfrm>
          <a:prstGeom prst="rect">
            <a:avLst/>
          </a:prstGeom>
          <a:ln>
            <a:noFill/>
          </a:ln>
        </p:spPr>
      </p:pic>
      <p:pic>
        <p:nvPicPr>
          <p:cNvPr id="179" name="图片 178" descr=""/>
          <p:cNvPicPr/>
          <p:nvPr/>
        </p:nvPicPr>
        <p:blipFill>
          <a:blip r:embed="rId3"/>
          <a:stretch/>
        </p:blipFill>
        <p:spPr>
          <a:xfrm>
            <a:off x="7398000" y="2176200"/>
            <a:ext cx="4036680" cy="45846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CustomShape 1"/>
          <p:cNvSpPr/>
          <p:nvPr/>
        </p:nvSpPr>
        <p:spPr>
          <a:xfrm>
            <a:off x="838080" y="365040"/>
            <a:ext cx="10514160" cy="132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  <a:ea typeface="DejaVu Sans"/>
              </a:rPr>
              <a:t>1. ASR</a:t>
            </a:r>
            <a:r>
              <a:rPr b="0" lang="zh-CN" sz="4400" spc="-1" strike="noStrike">
                <a:solidFill>
                  <a:srgbClr val="000000"/>
                </a:solidFill>
                <a:latin typeface="Calibri"/>
                <a:ea typeface="DejaVu Sans"/>
              </a:rPr>
              <a:t>历史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87" name="CustomShape 2"/>
          <p:cNvSpPr/>
          <p:nvPr/>
        </p:nvSpPr>
        <p:spPr>
          <a:xfrm>
            <a:off x="838080" y="1572120"/>
            <a:ext cx="10514160" cy="4603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28600" indent="-2271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zh-CN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应用上 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--&gt; </a:t>
            </a:r>
            <a:r>
              <a:rPr b="0" lang="zh-CN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技术上</a:t>
            </a:r>
            <a:endParaRPr b="0" lang="en-US" sz="2800" spc="-1" strike="noStrike">
              <a:latin typeface="Arial"/>
            </a:endParaRPr>
          </a:p>
          <a:p>
            <a:pPr marL="228600" indent="-2271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zh-CN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孤立词模板匹配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(</a:t>
            </a:r>
            <a:r>
              <a:rPr b="0" lang="zh-CN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说话人单一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) --&gt;  HMM-GMM  --&gt; </a:t>
            </a:r>
            <a:r>
              <a:rPr b="0" lang="zh-CN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融合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LM  --&gt; Deep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latin typeface="Arial"/>
            </a:endParaRPr>
          </a:p>
        </p:txBody>
      </p:sp>
      <p:pic>
        <p:nvPicPr>
          <p:cNvPr id="88" name="图片 3" descr="语音历史"/>
          <p:cNvPicPr/>
          <p:nvPr/>
        </p:nvPicPr>
        <p:blipFill>
          <a:blip r:embed="rId1"/>
          <a:stretch/>
        </p:blipFill>
        <p:spPr>
          <a:xfrm>
            <a:off x="-383040" y="2802240"/>
            <a:ext cx="12704760" cy="3845880"/>
          </a:xfrm>
          <a:prstGeom prst="rect">
            <a:avLst/>
          </a:prstGeom>
          <a:ln>
            <a:noFill/>
          </a:ln>
        </p:spPr>
      </p:pic>
      <p:pic>
        <p:nvPicPr>
          <p:cNvPr id="89" name="图片 86" descr=""/>
          <p:cNvPicPr/>
          <p:nvPr/>
        </p:nvPicPr>
        <p:blipFill>
          <a:blip r:embed="rId2"/>
          <a:stretch/>
        </p:blipFill>
        <p:spPr>
          <a:xfrm>
            <a:off x="4448520" y="255960"/>
            <a:ext cx="7286760" cy="15433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CustomShape 1"/>
          <p:cNvSpPr/>
          <p:nvPr/>
        </p:nvSpPr>
        <p:spPr>
          <a:xfrm>
            <a:off x="838080" y="365040"/>
            <a:ext cx="10514160" cy="132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  <a:ea typeface="DejaVu Sans"/>
              </a:rPr>
              <a:t>3. RNN-T+transformer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81" name="CustomShape 2"/>
          <p:cNvSpPr/>
          <p:nvPr/>
        </p:nvSpPr>
        <p:spPr>
          <a:xfrm>
            <a:off x="838080" y="1825560"/>
            <a:ext cx="10514160" cy="434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82" name="图片 181" descr=""/>
          <p:cNvPicPr/>
          <p:nvPr/>
        </p:nvPicPr>
        <p:blipFill>
          <a:blip r:embed="rId1"/>
          <a:stretch/>
        </p:blipFill>
        <p:spPr>
          <a:xfrm>
            <a:off x="720000" y="1512000"/>
            <a:ext cx="4036680" cy="4584600"/>
          </a:xfrm>
          <a:prstGeom prst="rect">
            <a:avLst/>
          </a:prstGeom>
          <a:ln>
            <a:noFill/>
          </a:ln>
        </p:spPr>
      </p:pic>
      <p:pic>
        <p:nvPicPr>
          <p:cNvPr id="183" name="图片 182" descr=""/>
          <p:cNvPicPr/>
          <p:nvPr/>
        </p:nvPicPr>
        <p:blipFill>
          <a:blip r:embed="rId2"/>
          <a:stretch/>
        </p:blipFill>
        <p:spPr>
          <a:xfrm>
            <a:off x="5976000" y="5112360"/>
            <a:ext cx="5799240" cy="1198800"/>
          </a:xfrm>
          <a:prstGeom prst="rect">
            <a:avLst/>
          </a:prstGeom>
          <a:ln>
            <a:noFill/>
          </a:ln>
        </p:spPr>
      </p:pic>
      <p:pic>
        <p:nvPicPr>
          <p:cNvPr id="184" name="图片 183" descr=""/>
          <p:cNvPicPr/>
          <p:nvPr/>
        </p:nvPicPr>
        <p:blipFill>
          <a:blip r:embed="rId3"/>
          <a:stretch/>
        </p:blipFill>
        <p:spPr>
          <a:xfrm>
            <a:off x="5904000" y="1368000"/>
            <a:ext cx="4589640" cy="3141720"/>
          </a:xfrm>
          <a:prstGeom prst="rect">
            <a:avLst/>
          </a:prstGeom>
          <a:ln>
            <a:noFill/>
          </a:ln>
        </p:spPr>
      </p:pic>
      <p:pic>
        <p:nvPicPr>
          <p:cNvPr id="185" name="图片 184" descr=""/>
          <p:cNvPicPr/>
          <p:nvPr/>
        </p:nvPicPr>
        <p:blipFill>
          <a:blip r:embed="rId4"/>
          <a:stretch/>
        </p:blipFill>
        <p:spPr>
          <a:xfrm>
            <a:off x="5976000" y="4494240"/>
            <a:ext cx="6837480" cy="5796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CustomShape 1"/>
          <p:cNvSpPr/>
          <p:nvPr/>
        </p:nvSpPr>
        <p:spPr>
          <a:xfrm>
            <a:off x="838080" y="365040"/>
            <a:ext cx="10514160" cy="132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  <a:ea typeface="DejaVu Sans"/>
              </a:rPr>
              <a:t>3. RNN-T+transformer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87" name="CustomShape 2"/>
          <p:cNvSpPr/>
          <p:nvPr/>
        </p:nvSpPr>
        <p:spPr>
          <a:xfrm>
            <a:off x="838080" y="1825560"/>
            <a:ext cx="10514160" cy="434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88" name="图片 187" descr=""/>
          <p:cNvPicPr/>
          <p:nvPr/>
        </p:nvPicPr>
        <p:blipFill>
          <a:blip r:embed="rId1"/>
          <a:stretch/>
        </p:blipFill>
        <p:spPr>
          <a:xfrm>
            <a:off x="838080" y="1633320"/>
            <a:ext cx="4257720" cy="4989600"/>
          </a:xfrm>
          <a:prstGeom prst="rect">
            <a:avLst/>
          </a:prstGeom>
          <a:ln>
            <a:noFill/>
          </a:ln>
        </p:spPr>
      </p:pic>
      <p:pic>
        <p:nvPicPr>
          <p:cNvPr id="189" name="图片 188" descr=""/>
          <p:cNvPicPr/>
          <p:nvPr/>
        </p:nvPicPr>
        <p:blipFill>
          <a:blip r:embed="rId2"/>
          <a:stretch/>
        </p:blipFill>
        <p:spPr>
          <a:xfrm>
            <a:off x="7237800" y="-54000"/>
            <a:ext cx="5018400" cy="2341800"/>
          </a:xfrm>
          <a:prstGeom prst="rect">
            <a:avLst/>
          </a:prstGeom>
          <a:ln>
            <a:noFill/>
          </a:ln>
        </p:spPr>
      </p:pic>
      <p:pic>
        <p:nvPicPr>
          <p:cNvPr id="190" name="图片 189" descr=""/>
          <p:cNvPicPr/>
          <p:nvPr/>
        </p:nvPicPr>
        <p:blipFill>
          <a:blip r:embed="rId3"/>
          <a:stretch/>
        </p:blipFill>
        <p:spPr>
          <a:xfrm>
            <a:off x="8482680" y="2117520"/>
            <a:ext cx="4294440" cy="2293920"/>
          </a:xfrm>
          <a:prstGeom prst="rect">
            <a:avLst/>
          </a:prstGeom>
          <a:ln>
            <a:noFill/>
          </a:ln>
        </p:spPr>
      </p:pic>
      <p:pic>
        <p:nvPicPr>
          <p:cNvPr id="191" name="图片 190" descr=""/>
          <p:cNvPicPr/>
          <p:nvPr/>
        </p:nvPicPr>
        <p:blipFill>
          <a:blip r:embed="rId4"/>
          <a:stretch/>
        </p:blipFill>
        <p:spPr>
          <a:xfrm>
            <a:off x="4702680" y="2154960"/>
            <a:ext cx="3922920" cy="2151360"/>
          </a:xfrm>
          <a:prstGeom prst="rect">
            <a:avLst/>
          </a:prstGeom>
          <a:ln>
            <a:noFill/>
          </a:ln>
        </p:spPr>
      </p:pic>
      <p:pic>
        <p:nvPicPr>
          <p:cNvPr id="192" name="图片 191" descr=""/>
          <p:cNvPicPr/>
          <p:nvPr/>
        </p:nvPicPr>
        <p:blipFill>
          <a:blip r:embed="rId5"/>
          <a:stretch/>
        </p:blipFill>
        <p:spPr>
          <a:xfrm>
            <a:off x="6389280" y="4256640"/>
            <a:ext cx="5989680" cy="2465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CustomShape 1"/>
          <p:cNvSpPr/>
          <p:nvPr/>
        </p:nvSpPr>
        <p:spPr>
          <a:xfrm>
            <a:off x="838080" y="365040"/>
            <a:ext cx="10514160" cy="132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  <a:ea typeface="DejaVu Sans"/>
              </a:rPr>
              <a:t>4. dual_model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94" name="CustomShape 2"/>
          <p:cNvSpPr/>
          <p:nvPr/>
        </p:nvSpPr>
        <p:spPr>
          <a:xfrm>
            <a:off x="1436760" y="1584000"/>
            <a:ext cx="10514160" cy="434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95" name="图片 194" descr=""/>
          <p:cNvPicPr/>
          <p:nvPr/>
        </p:nvPicPr>
        <p:blipFill>
          <a:blip r:embed="rId1"/>
          <a:stretch/>
        </p:blipFill>
        <p:spPr>
          <a:xfrm>
            <a:off x="1825560" y="1584000"/>
            <a:ext cx="8263440" cy="68565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CustomShape 1"/>
          <p:cNvSpPr/>
          <p:nvPr/>
        </p:nvSpPr>
        <p:spPr>
          <a:xfrm>
            <a:off x="838080" y="365040"/>
            <a:ext cx="10514160" cy="132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  <a:ea typeface="DejaVu Sans"/>
              </a:rPr>
              <a:t>5. One In A Hundred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97" name="CustomShape 2"/>
          <p:cNvSpPr/>
          <p:nvPr/>
        </p:nvSpPr>
        <p:spPr>
          <a:xfrm>
            <a:off x="1436760" y="1584000"/>
            <a:ext cx="10514160" cy="434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98" name="图片 197" descr=""/>
          <p:cNvPicPr/>
          <p:nvPr/>
        </p:nvPicPr>
        <p:blipFill>
          <a:blip r:embed="rId1"/>
          <a:stretch/>
        </p:blipFill>
        <p:spPr>
          <a:xfrm>
            <a:off x="1206360" y="1431360"/>
            <a:ext cx="9187560" cy="5219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CustomShape 1"/>
          <p:cNvSpPr/>
          <p:nvPr/>
        </p:nvSpPr>
        <p:spPr>
          <a:xfrm>
            <a:off x="838080" y="365040"/>
            <a:ext cx="10514160" cy="132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  <a:ea typeface="DejaVu Sans"/>
              </a:rPr>
              <a:t>5. Cascaded encoders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00" name="CustomShape 2"/>
          <p:cNvSpPr/>
          <p:nvPr/>
        </p:nvSpPr>
        <p:spPr>
          <a:xfrm>
            <a:off x="1364760" y="1625040"/>
            <a:ext cx="10514160" cy="434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01" name="图片 200" descr=""/>
          <p:cNvPicPr/>
          <p:nvPr/>
        </p:nvPicPr>
        <p:blipFill>
          <a:blip r:embed="rId1"/>
          <a:stretch/>
        </p:blipFill>
        <p:spPr>
          <a:xfrm>
            <a:off x="360000" y="1870200"/>
            <a:ext cx="5389560" cy="4608720"/>
          </a:xfrm>
          <a:prstGeom prst="rect">
            <a:avLst/>
          </a:prstGeom>
          <a:ln>
            <a:noFill/>
          </a:ln>
        </p:spPr>
      </p:pic>
      <p:pic>
        <p:nvPicPr>
          <p:cNvPr id="202" name="图片 201" descr=""/>
          <p:cNvPicPr/>
          <p:nvPr/>
        </p:nvPicPr>
        <p:blipFill>
          <a:blip r:embed="rId2"/>
          <a:stretch/>
        </p:blipFill>
        <p:spPr>
          <a:xfrm>
            <a:off x="6264000" y="5102640"/>
            <a:ext cx="5675400" cy="1160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CustomShape 1"/>
          <p:cNvSpPr/>
          <p:nvPr/>
        </p:nvSpPr>
        <p:spPr>
          <a:xfrm>
            <a:off x="838080" y="365040"/>
            <a:ext cx="10514160" cy="132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  <a:ea typeface="DejaVu Sans"/>
              </a:rPr>
              <a:t>2. ASR</a:t>
            </a:r>
            <a:r>
              <a:rPr b="0" lang="zh-CN" sz="4400" spc="-1" strike="noStrike">
                <a:solidFill>
                  <a:srgbClr val="000000"/>
                </a:solidFill>
                <a:latin typeface="Calibri"/>
                <a:ea typeface="DejaVu Sans"/>
              </a:rPr>
              <a:t>挑战</a:t>
            </a:r>
            <a:r>
              <a:rPr b="0" lang="en-US" sz="4400" spc="-1" strike="noStrike">
                <a:solidFill>
                  <a:srgbClr val="000000"/>
                </a:solidFill>
                <a:latin typeface="Calibri"/>
                <a:ea typeface="DejaVu Sans"/>
              </a:rPr>
              <a:t>1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91" name="CustomShape 2"/>
          <p:cNvSpPr/>
          <p:nvPr/>
        </p:nvSpPr>
        <p:spPr>
          <a:xfrm>
            <a:off x="838080" y="1825560"/>
            <a:ext cx="10514160" cy="434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28600" indent="-2271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zh-CN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鸡尾酒效应</a:t>
            </a:r>
            <a:endParaRPr b="0" lang="en-US" sz="2800" spc="-1" strike="noStrike">
              <a:latin typeface="Arial"/>
            </a:endParaRPr>
          </a:p>
          <a:p>
            <a:pPr lvl="1" marL="685800" indent="-22716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zh-CN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多语者</a:t>
            </a:r>
            <a:endParaRPr b="0" lang="en-US" sz="2400" spc="-1" strike="noStrike">
              <a:latin typeface="Arial"/>
            </a:endParaRPr>
          </a:p>
          <a:p>
            <a:pPr lvl="1" marL="685800" indent="-22716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zh-CN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噪声环境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 marL="228600" indent="-2271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zh-CN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解决方案：</a:t>
            </a:r>
            <a:endParaRPr b="0" lang="en-US" sz="2800" spc="-1" strike="noStrike">
              <a:latin typeface="Arial"/>
            </a:endParaRPr>
          </a:p>
          <a:p>
            <a:pPr lvl="1" marL="685800" indent="-22716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zh-CN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前端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: </a:t>
            </a:r>
            <a:r>
              <a:rPr b="0" lang="zh-CN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语音分离</a:t>
            </a:r>
            <a:endParaRPr b="0" lang="en-US" sz="2400" spc="-1" strike="noStrike">
              <a:latin typeface="Arial"/>
            </a:endParaRPr>
          </a:p>
          <a:p>
            <a:pPr lvl="1" marL="685800" indent="-22716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zh-CN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后端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: </a:t>
            </a:r>
            <a:r>
              <a:rPr b="0" lang="zh-CN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语音增强</a:t>
            </a:r>
            <a:endParaRPr b="0" lang="en-US" sz="2400" spc="-1" strike="noStrike">
              <a:latin typeface="Arial"/>
            </a:endParaRPr>
          </a:p>
          <a:p>
            <a:pPr lvl="1" marL="685800" indent="-22716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zh-CN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大数据训练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92" name="图片 4" descr="u=3568638010,291319454&amp;fm=26&amp;gp=0"/>
          <p:cNvPicPr/>
          <p:nvPr/>
        </p:nvPicPr>
        <p:blipFill>
          <a:blip r:embed="rId1"/>
          <a:stretch/>
        </p:blipFill>
        <p:spPr>
          <a:xfrm>
            <a:off x="4243680" y="1787040"/>
            <a:ext cx="7947000" cy="50695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CustomShape 1"/>
          <p:cNvSpPr/>
          <p:nvPr/>
        </p:nvSpPr>
        <p:spPr>
          <a:xfrm>
            <a:off x="838080" y="365040"/>
            <a:ext cx="10514160" cy="132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  <a:ea typeface="DejaVu Sans"/>
              </a:rPr>
              <a:t>2. ASR</a:t>
            </a:r>
            <a:r>
              <a:rPr b="0" lang="zh-CN" sz="4400" spc="-1" strike="noStrike">
                <a:solidFill>
                  <a:srgbClr val="000000"/>
                </a:solidFill>
                <a:latin typeface="Calibri"/>
                <a:ea typeface="DejaVu Sans"/>
              </a:rPr>
              <a:t>挑战</a:t>
            </a:r>
            <a:r>
              <a:rPr b="0" lang="en-US" sz="4400" spc="-1" strike="noStrike">
                <a:solidFill>
                  <a:srgbClr val="000000"/>
                </a:solidFill>
                <a:latin typeface="Calibri"/>
                <a:ea typeface="DejaVu Sans"/>
              </a:rPr>
              <a:t>2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94" name="CustomShape 2"/>
          <p:cNvSpPr/>
          <p:nvPr/>
        </p:nvSpPr>
        <p:spPr>
          <a:xfrm>
            <a:off x="838080" y="1168560"/>
            <a:ext cx="10514160" cy="5007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457200">
              <a:lnSpc>
                <a:spcPct val="90000"/>
              </a:lnSpc>
              <a:spcBef>
                <a:spcPts val="499"/>
              </a:spcBef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 marL="228600" indent="-2271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zh-CN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流式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ASR</a:t>
            </a:r>
            <a:r>
              <a:rPr b="0" lang="zh-CN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与非流式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ASR</a:t>
            </a:r>
            <a:endParaRPr b="0" lang="en-US" sz="2800" spc="-1" strike="noStrike">
              <a:latin typeface="Arial"/>
            </a:endParaRPr>
          </a:p>
          <a:p>
            <a:pPr lvl="1" marL="685800" indent="-22716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zh-CN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实时性</a:t>
            </a:r>
            <a:endParaRPr b="0" lang="en-US" sz="2400" spc="-1" strike="noStrike">
              <a:latin typeface="Arial"/>
            </a:endParaRPr>
          </a:p>
          <a:p>
            <a:pPr lvl="1" marL="685800" indent="-22716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zh-CN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准确性</a:t>
            </a:r>
            <a:endParaRPr b="0" lang="en-US" sz="2400" spc="-1" strike="noStrike">
              <a:latin typeface="Arial"/>
            </a:endParaRPr>
          </a:p>
          <a:p>
            <a:pPr lvl="1" marL="685800" indent="-22716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zh-CN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嵌入式设备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2400" spc="-1" strike="noStrike">
              <a:latin typeface="Arial"/>
            </a:endParaRPr>
          </a:p>
          <a:p>
            <a:pPr marL="228600" indent="-2271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zh-CN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解决方案：</a:t>
            </a:r>
            <a:endParaRPr b="0" lang="en-US" sz="2800" spc="-1" strike="noStrike">
              <a:latin typeface="Arial"/>
            </a:endParaRPr>
          </a:p>
          <a:p>
            <a:pPr lvl="1" marL="685800" indent="-22716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zh-CN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流式与非流式结合</a:t>
            </a:r>
            <a:endParaRPr b="0" lang="en-US" sz="2400" spc="-1" strike="noStrike">
              <a:latin typeface="Arial"/>
            </a:endParaRPr>
          </a:p>
          <a:p>
            <a:pPr lvl="1" marL="685800" indent="-22716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zh-CN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开发单一的流式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/</a:t>
            </a:r>
            <a:r>
              <a:rPr b="0" lang="zh-CN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非流式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ASR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499"/>
              </a:spcBef>
              <a:tabLst>
                <a:tab algn="l" pos="0"/>
              </a:tabLst>
            </a:pPr>
            <a:endParaRPr b="0" lang="en-US" sz="2400" spc="-1" strike="noStrike">
              <a:latin typeface="Arial"/>
            </a:endParaRPr>
          </a:p>
        </p:txBody>
      </p:sp>
      <p:pic>
        <p:nvPicPr>
          <p:cNvPr id="95" name="图片 3" descr=""/>
          <p:cNvPicPr/>
          <p:nvPr/>
        </p:nvPicPr>
        <p:blipFill>
          <a:blip r:embed="rId1"/>
          <a:stretch/>
        </p:blipFill>
        <p:spPr>
          <a:xfrm>
            <a:off x="5490720" y="1690920"/>
            <a:ext cx="6392880" cy="48358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CustomShape 1"/>
          <p:cNvSpPr/>
          <p:nvPr/>
        </p:nvSpPr>
        <p:spPr>
          <a:xfrm>
            <a:off x="838080" y="365040"/>
            <a:ext cx="10514160" cy="132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  <a:ea typeface="DejaVu Sans"/>
              </a:rPr>
              <a:t>2. ASR</a:t>
            </a:r>
            <a:r>
              <a:rPr b="0" lang="zh-CN" sz="4400" spc="-1" strike="noStrike">
                <a:solidFill>
                  <a:srgbClr val="000000"/>
                </a:solidFill>
                <a:latin typeface="Calibri"/>
                <a:ea typeface="DejaVu Sans"/>
              </a:rPr>
              <a:t>挑战</a:t>
            </a:r>
            <a:r>
              <a:rPr b="0" lang="en-US" sz="4400" spc="-1" strike="noStrike">
                <a:solidFill>
                  <a:srgbClr val="000000"/>
                </a:solidFill>
                <a:latin typeface="Calibri"/>
                <a:ea typeface="DejaVu Sans"/>
              </a:rPr>
              <a:t>3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97" name="CustomShape 2"/>
          <p:cNvSpPr/>
          <p:nvPr/>
        </p:nvSpPr>
        <p:spPr>
          <a:xfrm>
            <a:off x="838080" y="1168560"/>
            <a:ext cx="10514160" cy="5007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457200">
              <a:lnSpc>
                <a:spcPct val="90000"/>
              </a:lnSpc>
              <a:spcBef>
                <a:spcPts val="499"/>
              </a:spcBef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 marL="228600" indent="-2271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zh-CN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口音、结巴</a:t>
            </a:r>
            <a:endParaRPr b="0" lang="en-US" sz="2800" spc="-1" strike="noStrike">
              <a:latin typeface="Arial"/>
            </a:endParaRPr>
          </a:p>
          <a:p>
            <a:pPr marL="228600" indent="-2271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zh-CN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多语言</a:t>
            </a:r>
            <a:endParaRPr b="0" lang="en-US" sz="2800" spc="-1" strike="noStrike">
              <a:latin typeface="Arial"/>
            </a:endParaRPr>
          </a:p>
          <a:p>
            <a:pPr marL="228600" indent="-2271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zh-CN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多任务</a:t>
            </a:r>
            <a:endParaRPr b="0" lang="en-US" sz="2800" spc="-1" strike="noStrike">
              <a:latin typeface="Arial"/>
            </a:endParaRPr>
          </a:p>
          <a:p>
            <a:pPr marL="228600" indent="-2271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zh-CN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结合多模态</a:t>
            </a:r>
            <a:endParaRPr b="0" lang="en-US" sz="2800" spc="-1" strike="noStrike">
              <a:latin typeface="Arial"/>
            </a:endParaRPr>
          </a:p>
          <a:p>
            <a:pPr marL="228600" indent="-2271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zh-CN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还有许许多多问题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CustomShape 1"/>
          <p:cNvSpPr/>
          <p:nvPr/>
        </p:nvSpPr>
        <p:spPr>
          <a:xfrm>
            <a:off x="838080" y="365040"/>
            <a:ext cx="10514160" cy="132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  <a:ea typeface="DejaVu Sans"/>
              </a:rPr>
              <a:t>3. Token</a:t>
            </a:r>
            <a:r>
              <a:rPr b="0" lang="zh-CN" sz="4400" spc="-1" strike="noStrike">
                <a:solidFill>
                  <a:srgbClr val="000000"/>
                </a:solidFill>
                <a:latin typeface="Calibri"/>
                <a:ea typeface="DejaVu Sans"/>
              </a:rPr>
              <a:t>处理 </a:t>
            </a:r>
            <a:r>
              <a:rPr b="0" lang="en-US" sz="4400" spc="-1" strike="noStrike">
                <a:solidFill>
                  <a:srgbClr val="000000"/>
                </a:solidFill>
                <a:latin typeface="Calibri"/>
                <a:ea typeface="DejaVu Sans"/>
              </a:rPr>
              <a:t>and </a:t>
            </a:r>
            <a:r>
              <a:rPr b="0" lang="zh-CN" sz="4400" spc="-1" strike="noStrike">
                <a:solidFill>
                  <a:srgbClr val="000000"/>
                </a:solidFill>
                <a:latin typeface="Calibri"/>
                <a:ea typeface="DejaVu Sans"/>
              </a:rPr>
              <a:t>数据集</a:t>
            </a:r>
            <a:r>
              <a:rPr b="0" lang="en-US" sz="4400" spc="-1" strike="noStrike">
                <a:solidFill>
                  <a:srgbClr val="000000"/>
                </a:solidFill>
                <a:latin typeface="Calibri"/>
                <a:ea typeface="DejaVu Sans"/>
              </a:rPr>
              <a:t>(</a:t>
            </a:r>
            <a:r>
              <a:rPr b="0" lang="zh-CN" sz="4400" spc="-1" strike="noStrike">
                <a:solidFill>
                  <a:srgbClr val="000000"/>
                </a:solidFill>
                <a:latin typeface="Calibri"/>
                <a:ea typeface="DejaVu Sans"/>
              </a:rPr>
              <a:t>附件</a:t>
            </a:r>
            <a:r>
              <a:rPr b="0" lang="en-US" sz="4400" spc="-1" strike="noStrike">
                <a:solidFill>
                  <a:srgbClr val="000000"/>
                </a:solidFill>
                <a:latin typeface="Calibri"/>
                <a:ea typeface="DejaVu Sans"/>
              </a:rPr>
              <a:t>)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99" name="CustomShape 2"/>
          <p:cNvSpPr/>
          <p:nvPr/>
        </p:nvSpPr>
        <p:spPr>
          <a:xfrm>
            <a:off x="838080" y="1825560"/>
            <a:ext cx="10514160" cy="434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00" name="图片 3" descr="Token_survey"/>
          <p:cNvPicPr/>
          <p:nvPr/>
        </p:nvPicPr>
        <p:blipFill>
          <a:blip r:embed="rId1"/>
          <a:stretch/>
        </p:blipFill>
        <p:spPr>
          <a:xfrm>
            <a:off x="1721520" y="1690920"/>
            <a:ext cx="8030160" cy="48823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CustomShape 1"/>
          <p:cNvSpPr/>
          <p:nvPr/>
        </p:nvSpPr>
        <p:spPr>
          <a:xfrm>
            <a:off x="838080" y="365040"/>
            <a:ext cx="10514160" cy="132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  <a:ea typeface="DejaVu Sans"/>
              </a:rPr>
              <a:t>4. </a:t>
            </a:r>
            <a:r>
              <a:rPr b="0" lang="zh-CN" sz="4400" spc="-1" strike="noStrike">
                <a:solidFill>
                  <a:srgbClr val="000000"/>
                </a:solidFill>
                <a:latin typeface="Calibri"/>
                <a:ea typeface="DejaVu Sans"/>
              </a:rPr>
              <a:t>声音信号处理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02" name="CustomShape 2"/>
          <p:cNvSpPr/>
          <p:nvPr/>
        </p:nvSpPr>
        <p:spPr>
          <a:xfrm>
            <a:off x="838080" y="1825560"/>
            <a:ext cx="10514160" cy="434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03" name="图片 3" descr="数字信号"/>
          <p:cNvPicPr/>
          <p:nvPr/>
        </p:nvPicPr>
        <p:blipFill>
          <a:blip r:embed="rId1"/>
          <a:stretch/>
        </p:blipFill>
        <p:spPr>
          <a:xfrm>
            <a:off x="6257160" y="4008600"/>
            <a:ext cx="5355360" cy="2557080"/>
          </a:xfrm>
          <a:prstGeom prst="rect">
            <a:avLst/>
          </a:prstGeom>
          <a:ln>
            <a:noFill/>
          </a:ln>
        </p:spPr>
      </p:pic>
      <p:pic>
        <p:nvPicPr>
          <p:cNvPr id="104" name="图片 4" descr="模拟信号"/>
          <p:cNvPicPr/>
          <p:nvPr/>
        </p:nvPicPr>
        <p:blipFill>
          <a:blip r:embed="rId2"/>
          <a:stretch/>
        </p:blipFill>
        <p:spPr>
          <a:xfrm>
            <a:off x="6548040" y="1449720"/>
            <a:ext cx="4804200" cy="2363760"/>
          </a:xfrm>
          <a:prstGeom prst="rect">
            <a:avLst/>
          </a:prstGeom>
          <a:ln>
            <a:noFill/>
          </a:ln>
        </p:spPr>
      </p:pic>
      <p:pic>
        <p:nvPicPr>
          <p:cNvPr id="105" name="图片 5" descr="频谱图"/>
          <p:cNvPicPr/>
          <p:nvPr/>
        </p:nvPicPr>
        <p:blipFill>
          <a:blip r:embed="rId3"/>
          <a:stretch/>
        </p:blipFill>
        <p:spPr>
          <a:xfrm>
            <a:off x="0" y="1929240"/>
            <a:ext cx="6505920" cy="38890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CustomShape 1"/>
          <p:cNvSpPr/>
          <p:nvPr/>
        </p:nvSpPr>
        <p:spPr>
          <a:xfrm>
            <a:off x="838080" y="365040"/>
            <a:ext cx="10514160" cy="132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  <a:ea typeface="DejaVu Sans"/>
              </a:rPr>
              <a:t>4. </a:t>
            </a:r>
            <a:r>
              <a:rPr b="0" lang="zh-CN" sz="4400" spc="-1" strike="noStrike">
                <a:solidFill>
                  <a:srgbClr val="000000"/>
                </a:solidFill>
                <a:latin typeface="Calibri"/>
                <a:ea typeface="DejaVu Sans"/>
              </a:rPr>
              <a:t>声音信号处理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07" name="CustomShape 2"/>
          <p:cNvSpPr/>
          <p:nvPr/>
        </p:nvSpPr>
        <p:spPr>
          <a:xfrm>
            <a:off x="838080" y="1825560"/>
            <a:ext cx="10514160" cy="434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08" name="图片 7" descr="Acoustic Feature_survey"/>
          <p:cNvPicPr/>
          <p:nvPr/>
        </p:nvPicPr>
        <p:blipFill>
          <a:blip r:embed="rId1"/>
          <a:stretch/>
        </p:blipFill>
        <p:spPr>
          <a:xfrm>
            <a:off x="7154280" y="3619080"/>
            <a:ext cx="5119560" cy="3238200"/>
          </a:xfrm>
          <a:prstGeom prst="rect">
            <a:avLst/>
          </a:prstGeom>
          <a:ln>
            <a:noFill/>
          </a:ln>
        </p:spPr>
      </p:pic>
      <p:pic>
        <p:nvPicPr>
          <p:cNvPr id="109" name="图片 2" descr=""/>
          <p:cNvPicPr/>
          <p:nvPr/>
        </p:nvPicPr>
        <p:blipFill>
          <a:blip r:embed="rId2"/>
          <a:stretch/>
        </p:blipFill>
        <p:spPr>
          <a:xfrm>
            <a:off x="83880" y="1431000"/>
            <a:ext cx="7322040" cy="5426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3597</TotalTime>
  <Application>LibreOffice/6.4.6.2$Linux_X86_64 LibreOffice_project/40$Build-2</Application>
  <Words>661</Words>
  <Paragraphs>93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2021-03-19T14:32:00Z</dcterms:created>
  <dc:creator>lenovo</dc:creator>
  <dc:description/>
  <dc:language>zh-CN</dc:language>
  <cp:lastModifiedBy/>
  <dcterms:modified xsi:type="dcterms:W3CDTF">2021-04-02T08:26:09Z</dcterms:modified>
  <cp:revision>160</cp:revision>
  <dc:subject/>
  <dc:title>PowerPoint 演示文稿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KSOProductBuildVer">
    <vt:lpwstr>2052-11.1.0.10314</vt:lpwstr>
  </property>
  <property fmtid="{D5CDD505-2E9C-101B-9397-08002B2CF9AE}" pid="6" name="LinksUpToDate">
    <vt:bool>0</vt:bool>
  </property>
  <property fmtid="{D5CDD505-2E9C-101B-9397-08002B2CF9AE}" pid="7" name="MMClips">
    <vt:i4>0</vt:i4>
  </property>
  <property fmtid="{D5CDD505-2E9C-101B-9397-08002B2CF9AE}" pid="8" name="Notes">
    <vt:i4>4</vt:i4>
  </property>
  <property fmtid="{D5CDD505-2E9C-101B-9397-08002B2CF9AE}" pid="9" name="PresentationFormat">
    <vt:lpwstr>宽屏</vt:lpwstr>
  </property>
  <property fmtid="{D5CDD505-2E9C-101B-9397-08002B2CF9AE}" pid="10" name="ScaleCrop">
    <vt:bool>0</vt:bool>
  </property>
  <property fmtid="{D5CDD505-2E9C-101B-9397-08002B2CF9AE}" pid="11" name="ShareDoc">
    <vt:bool>0</vt:bool>
  </property>
  <property fmtid="{D5CDD505-2E9C-101B-9397-08002B2CF9AE}" pid="12" name="Slides">
    <vt:i4>34</vt:i4>
  </property>
</Properties>
</file>